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81" r:id="rId3"/>
    <p:sldId id="282" r:id="rId4"/>
    <p:sldId id="260" r:id="rId5"/>
    <p:sldId id="261" r:id="rId6"/>
    <p:sldId id="280" r:id="rId7"/>
    <p:sldId id="262" r:id="rId8"/>
    <p:sldId id="276" r:id="rId9"/>
    <p:sldId id="277" r:id="rId10"/>
    <p:sldId id="278" r:id="rId11"/>
    <p:sldId id="263" r:id="rId12"/>
    <p:sldId id="279" r:id="rId13"/>
    <p:sldId id="264" r:id="rId14"/>
    <p:sldId id="265" r:id="rId15"/>
    <p:sldId id="266" r:id="rId16"/>
    <p:sldId id="267" r:id="rId17"/>
    <p:sldId id="274" r:id="rId18"/>
    <p:sldId id="273" r:id="rId19"/>
    <p:sldId id="268" r:id="rId20"/>
    <p:sldId id="269" r:id="rId21"/>
    <p:sldId id="270" r:id="rId22"/>
    <p:sldId id="271" r:id="rId23"/>
    <p:sldId id="272" r:id="rId2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93947" autoAdjust="0"/>
  </p:normalViewPr>
  <p:slideViewPr>
    <p:cSldViewPr snapToGrid="0">
      <p:cViewPr varScale="1">
        <p:scale>
          <a:sx n="67" d="100"/>
          <a:sy n="67" d="100"/>
        </p:scale>
        <p:origin x="4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CE97D-37A0-4A8E-896C-07932231FC40}" type="datetimeFigureOut">
              <a:rPr lang="en-US" smtClean="0"/>
              <a:t>8/9/2018</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EB697-863E-4E96-AF21-307D0EF18338}" type="slidenum">
              <a:rPr lang="en-US" smtClean="0"/>
              <a:t>‹Nº›</a:t>
            </a:fld>
            <a:endParaRPr lang="en-US"/>
          </a:p>
        </p:txBody>
      </p:sp>
    </p:spTree>
    <p:extLst>
      <p:ext uri="{BB962C8B-B14F-4D97-AF65-F5344CB8AC3E}">
        <p14:creationId xmlns:p14="http://schemas.microsoft.com/office/powerpoint/2010/main" val="366711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a:t>
            </a:fld>
            <a:endParaRPr lang="en-US"/>
          </a:p>
        </p:txBody>
      </p:sp>
    </p:spTree>
    <p:extLst>
      <p:ext uri="{BB962C8B-B14F-4D97-AF65-F5344CB8AC3E}">
        <p14:creationId xmlns:p14="http://schemas.microsoft.com/office/powerpoint/2010/main" val="1482128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10</a:t>
            </a:fld>
            <a:endParaRPr lang="en-US"/>
          </a:p>
        </p:txBody>
      </p:sp>
    </p:spTree>
    <p:extLst>
      <p:ext uri="{BB962C8B-B14F-4D97-AF65-F5344CB8AC3E}">
        <p14:creationId xmlns:p14="http://schemas.microsoft.com/office/powerpoint/2010/main" val="2052513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11</a:t>
            </a:fld>
            <a:endParaRPr lang="en-US"/>
          </a:p>
        </p:txBody>
      </p:sp>
    </p:spTree>
    <p:extLst>
      <p:ext uri="{BB962C8B-B14F-4D97-AF65-F5344CB8AC3E}">
        <p14:creationId xmlns:p14="http://schemas.microsoft.com/office/powerpoint/2010/main" val="3536755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12</a:t>
            </a:fld>
            <a:endParaRPr lang="en-US"/>
          </a:p>
        </p:txBody>
      </p:sp>
    </p:spTree>
    <p:extLst>
      <p:ext uri="{BB962C8B-B14F-4D97-AF65-F5344CB8AC3E}">
        <p14:creationId xmlns:p14="http://schemas.microsoft.com/office/powerpoint/2010/main" val="310800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flow of oxygen-rich blood to your heart muscle is reduced or blocked, angina or a heart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atack</a:t>
            </a:r>
            <a:r>
              <a:rPr lang="en-US" sz="1200" b="0" i="0" kern="1200" dirty="0" smtClean="0">
                <a:solidFill>
                  <a:schemeClr val="tx1"/>
                </a:solidFill>
                <a:effectLst/>
                <a:latin typeface="+mn-lt"/>
                <a:ea typeface="+mn-ea"/>
                <a:cs typeface="+mn-cs"/>
              </a:rPr>
              <a:t> can occur.</a:t>
            </a:r>
          </a:p>
          <a:p>
            <a:r>
              <a:rPr lang="en-US" sz="1200" b="0" i="0" kern="1200" dirty="0" smtClean="0">
                <a:solidFill>
                  <a:schemeClr val="tx1"/>
                </a:solidFill>
                <a:effectLst/>
                <a:latin typeface="+mn-lt"/>
                <a:ea typeface="+mn-ea"/>
                <a:cs typeface="+mn-cs"/>
              </a:rPr>
              <a:t>Angina is chest pain or discomfort. It may feel like pressure or squeezing in your chest. The pain also can occur in your shoulders, arms, neck, jaw, or back. Angina pain may even feel like indigestion.</a:t>
            </a:r>
          </a:p>
          <a:p>
            <a:r>
              <a:rPr lang="en-US" sz="1200" b="0" i="0" kern="1200" dirty="0" smtClean="0">
                <a:solidFill>
                  <a:schemeClr val="tx1"/>
                </a:solidFill>
                <a:effectLst/>
                <a:latin typeface="+mn-lt"/>
                <a:ea typeface="+mn-ea"/>
                <a:cs typeface="+mn-cs"/>
              </a:rPr>
              <a:t>A heart attack occurs if the flow of oxygen-rich blood to a section of heart muscle is cut off. If blood flow isn’t restored quickly, the section of heart muscle begins to die. Without quick treatment, a heart attack can lead to serious health problems or death.</a:t>
            </a:r>
          </a:p>
          <a:p>
            <a:r>
              <a:rPr lang="en-US" sz="1200" b="0" i="0" kern="1200" dirty="0" smtClean="0">
                <a:solidFill>
                  <a:schemeClr val="tx1"/>
                </a:solidFill>
                <a:effectLst/>
                <a:latin typeface="+mn-lt"/>
                <a:ea typeface="+mn-ea"/>
                <a:cs typeface="+mn-cs"/>
              </a:rPr>
              <a:t>Over time, CHD can weaken the heart muscle and lead to heart failure and arrhythmias. Heart failure is a condition in which your heart can't pump enough blood to meet your body’s needs. Arrhythmias are problems with the rate or rhythm of the heartbeat.</a:t>
            </a:r>
          </a:p>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13</a:t>
            </a:fld>
            <a:endParaRPr lang="en-US"/>
          </a:p>
        </p:txBody>
      </p:sp>
    </p:spTree>
    <p:extLst>
      <p:ext uri="{BB962C8B-B14F-4D97-AF65-F5344CB8AC3E}">
        <p14:creationId xmlns:p14="http://schemas.microsoft.com/office/powerpoint/2010/main" val="317404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14</a:t>
            </a:fld>
            <a:endParaRPr lang="en-US"/>
          </a:p>
        </p:txBody>
      </p:sp>
    </p:spTree>
    <p:extLst>
      <p:ext uri="{BB962C8B-B14F-4D97-AF65-F5344CB8AC3E}">
        <p14:creationId xmlns:p14="http://schemas.microsoft.com/office/powerpoint/2010/main" val="3761904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15</a:t>
            </a:fld>
            <a:endParaRPr lang="en-US"/>
          </a:p>
        </p:txBody>
      </p:sp>
    </p:spTree>
    <p:extLst>
      <p:ext uri="{BB962C8B-B14F-4D97-AF65-F5344CB8AC3E}">
        <p14:creationId xmlns:p14="http://schemas.microsoft.com/office/powerpoint/2010/main" val="2572522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16</a:t>
            </a:fld>
            <a:endParaRPr lang="en-US"/>
          </a:p>
        </p:txBody>
      </p:sp>
    </p:spTree>
    <p:extLst>
      <p:ext uri="{BB962C8B-B14F-4D97-AF65-F5344CB8AC3E}">
        <p14:creationId xmlns:p14="http://schemas.microsoft.com/office/powerpoint/2010/main" val="281485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17</a:t>
            </a:fld>
            <a:endParaRPr lang="en-US"/>
          </a:p>
        </p:txBody>
      </p:sp>
    </p:spTree>
    <p:extLst>
      <p:ext uri="{BB962C8B-B14F-4D97-AF65-F5344CB8AC3E}">
        <p14:creationId xmlns:p14="http://schemas.microsoft.com/office/powerpoint/2010/main" val="33810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18</a:t>
            </a:fld>
            <a:endParaRPr lang="en-US"/>
          </a:p>
        </p:txBody>
      </p:sp>
    </p:spTree>
    <p:extLst>
      <p:ext uri="{BB962C8B-B14F-4D97-AF65-F5344CB8AC3E}">
        <p14:creationId xmlns:p14="http://schemas.microsoft.com/office/powerpoint/2010/main" val="1662679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19</a:t>
            </a:fld>
            <a:endParaRPr lang="en-US"/>
          </a:p>
        </p:txBody>
      </p:sp>
    </p:spTree>
    <p:extLst>
      <p:ext uri="{BB962C8B-B14F-4D97-AF65-F5344CB8AC3E}">
        <p14:creationId xmlns:p14="http://schemas.microsoft.com/office/powerpoint/2010/main" val="2947047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a:t>
            </a:fld>
            <a:endParaRPr lang="en-US"/>
          </a:p>
        </p:txBody>
      </p:sp>
    </p:spTree>
    <p:extLst>
      <p:ext uri="{BB962C8B-B14F-4D97-AF65-F5344CB8AC3E}">
        <p14:creationId xmlns:p14="http://schemas.microsoft.com/office/powerpoint/2010/main" val="289854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20</a:t>
            </a:fld>
            <a:endParaRPr lang="en-US"/>
          </a:p>
        </p:txBody>
      </p:sp>
    </p:spTree>
    <p:extLst>
      <p:ext uri="{BB962C8B-B14F-4D97-AF65-F5344CB8AC3E}">
        <p14:creationId xmlns:p14="http://schemas.microsoft.com/office/powerpoint/2010/main" val="134384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21</a:t>
            </a:fld>
            <a:endParaRPr lang="en-US"/>
          </a:p>
        </p:txBody>
      </p:sp>
    </p:spTree>
    <p:extLst>
      <p:ext uri="{BB962C8B-B14F-4D97-AF65-F5344CB8AC3E}">
        <p14:creationId xmlns:p14="http://schemas.microsoft.com/office/powerpoint/2010/main" val="1840332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22</a:t>
            </a:fld>
            <a:endParaRPr lang="en-US"/>
          </a:p>
        </p:txBody>
      </p:sp>
    </p:spTree>
    <p:extLst>
      <p:ext uri="{BB962C8B-B14F-4D97-AF65-F5344CB8AC3E}">
        <p14:creationId xmlns:p14="http://schemas.microsoft.com/office/powerpoint/2010/main" val="3260220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23</a:t>
            </a:fld>
            <a:endParaRPr lang="en-US"/>
          </a:p>
        </p:txBody>
      </p:sp>
    </p:spTree>
    <p:extLst>
      <p:ext uri="{BB962C8B-B14F-4D97-AF65-F5344CB8AC3E}">
        <p14:creationId xmlns:p14="http://schemas.microsoft.com/office/powerpoint/2010/main" val="169475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3</a:t>
            </a:fld>
            <a:endParaRPr lang="en-US"/>
          </a:p>
        </p:txBody>
      </p:sp>
    </p:spTree>
    <p:extLst>
      <p:ext uri="{BB962C8B-B14F-4D97-AF65-F5344CB8AC3E}">
        <p14:creationId xmlns:p14="http://schemas.microsoft.com/office/powerpoint/2010/main" val="89563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Cardiovascular diseases (CVD) are the leading cause of death globally according to the WHO and thus are a major burden to health care systems. Adequate functioning of the heart crucially relies on blood supply to the myocardium via its surrounding arteries. Inadequate blood supply due to obstructions of the vessel lumen can lead to myocardial ischemia, which refers to a lack of oxygen supply to the heart tissue. In the extreme case myocardial ischemia results in myocardial infarction (heart attack) and tissue death. Computational modelling of the blood supply chain to the heart can help us better understand the mechanisms of obstructive CVDs such as coronary heart disease and identify risk factors. The aim of this project is to build a </a:t>
            </a:r>
            <a:r>
              <a:rPr lang="en-US" sz="1200" b="0" i="0" u="none" strike="noStrike" kern="1200" baseline="0" dirty="0" err="1" smtClean="0">
                <a:solidFill>
                  <a:schemeClr val="tx1"/>
                </a:solidFill>
                <a:latin typeface="+mn-lt"/>
                <a:ea typeface="+mn-ea"/>
                <a:cs typeface="+mn-cs"/>
              </a:rPr>
              <a:t>mutliscale</a:t>
            </a:r>
            <a:r>
              <a:rPr lang="en-US" sz="1200" b="0" i="0" u="none" strike="noStrike" kern="1200" baseline="0" dirty="0" smtClean="0">
                <a:solidFill>
                  <a:schemeClr val="tx1"/>
                </a:solidFill>
                <a:latin typeface="+mn-lt"/>
                <a:ea typeface="+mn-ea"/>
                <a:cs typeface="+mn-cs"/>
              </a:rPr>
              <a:t> model of blood supply to the myocardium and explore the effects of myocardial ischemia on various aspects of the blood flow dynamics within the model. </a:t>
            </a:r>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4</a:t>
            </a:fld>
            <a:endParaRPr lang="en-US"/>
          </a:p>
        </p:txBody>
      </p:sp>
    </p:spTree>
    <p:extLst>
      <p:ext uri="{BB962C8B-B14F-4D97-AF65-F5344CB8AC3E}">
        <p14:creationId xmlns:p14="http://schemas.microsoft.com/office/powerpoint/2010/main" val="78841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5</a:t>
            </a:fld>
            <a:endParaRPr lang="en-US"/>
          </a:p>
        </p:txBody>
      </p:sp>
    </p:spTree>
    <p:extLst>
      <p:ext uri="{BB962C8B-B14F-4D97-AF65-F5344CB8AC3E}">
        <p14:creationId xmlns:p14="http://schemas.microsoft.com/office/powerpoint/2010/main" val="202171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6</a:t>
            </a:fld>
            <a:endParaRPr lang="en-US"/>
          </a:p>
        </p:txBody>
      </p:sp>
    </p:spTree>
    <p:extLst>
      <p:ext uri="{BB962C8B-B14F-4D97-AF65-F5344CB8AC3E}">
        <p14:creationId xmlns:p14="http://schemas.microsoft.com/office/powerpoint/2010/main" val="193983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7</a:t>
            </a:fld>
            <a:endParaRPr lang="en-US"/>
          </a:p>
        </p:txBody>
      </p:sp>
    </p:spTree>
    <p:extLst>
      <p:ext uri="{BB962C8B-B14F-4D97-AF65-F5344CB8AC3E}">
        <p14:creationId xmlns:p14="http://schemas.microsoft.com/office/powerpoint/2010/main" val="164255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8</a:t>
            </a:fld>
            <a:endParaRPr lang="en-US"/>
          </a:p>
        </p:txBody>
      </p:sp>
    </p:spTree>
    <p:extLst>
      <p:ext uri="{BB962C8B-B14F-4D97-AF65-F5344CB8AC3E}">
        <p14:creationId xmlns:p14="http://schemas.microsoft.com/office/powerpoint/2010/main" val="415477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9</a:t>
            </a:fld>
            <a:endParaRPr lang="en-US"/>
          </a:p>
        </p:txBody>
      </p:sp>
    </p:spTree>
    <p:extLst>
      <p:ext uri="{BB962C8B-B14F-4D97-AF65-F5344CB8AC3E}">
        <p14:creationId xmlns:p14="http://schemas.microsoft.com/office/powerpoint/2010/main" val="161567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4" name="Marcador de fecha 3"/>
          <p:cNvSpPr>
            <a:spLocks noGrp="1"/>
          </p:cNvSpPr>
          <p:nvPr>
            <p:ph type="dt" sz="half" idx="10"/>
          </p:nvPr>
        </p:nvSpPr>
        <p:spPr/>
        <p:txBody>
          <a:bodyPr/>
          <a:lstStyle/>
          <a:p>
            <a:fld id="{5AB9BAC1-33D8-40E9-BBCB-B1019F1F0A35}" type="datetime1">
              <a:rPr lang="en-US" smtClean="0"/>
              <a:t>8/9/2018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5677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A175E238-A149-46D1-8D3F-0001E113AAE2}" type="datetime1">
              <a:rPr lang="en-US" smtClean="0"/>
              <a:t>8/9/2018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7294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E21CFBE-4747-4A53-B283-A046D49F1044}" type="datetime1">
              <a:rPr lang="en-US" smtClean="0"/>
              <a:t>8/9/2018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0658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2B76F69F-CD4A-4CBE-8934-CE5F2CE9DB5B}" type="datetime1">
              <a:rPr lang="en-US" smtClean="0"/>
              <a:t>8/9/2018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89524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2D44A8C-97CB-4279-A091-B6390E4F604F}" type="datetime1">
              <a:rPr lang="en-US" smtClean="0"/>
              <a:t>8/9/2018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26637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00003C32-6E6C-4397-9C84-718A001918D9}" type="datetime1">
              <a:rPr lang="en-US" smtClean="0"/>
              <a:t>8/9/2018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92947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CF74C0A0-D333-490F-99B4-91F49F7C0575}" type="datetime1">
              <a:rPr lang="en-US" smtClean="0"/>
              <a:t>8/9/2018</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60148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A3CF7521-AD4B-4E8C-A727-6EA12BE99CFD}" type="datetime1">
              <a:rPr lang="en-US" smtClean="0"/>
              <a:t>8/9/2018</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65184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BBB9202-2CA8-4004-88AC-7E5865CCD702}" type="datetime1">
              <a:rPr lang="en-US" smtClean="0"/>
              <a:t>8/9/2018</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515210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8A8306-6E53-46B7-8417-DB9094AF5DA0}" type="datetime1">
              <a:rPr lang="en-US" smtClean="0"/>
              <a:t>8/9/2018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72290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5FCD38E-52CB-4B7D-B100-308FC184F7C1}" type="datetime1">
              <a:rPr lang="en-US" smtClean="0"/>
              <a:t>8/9/2018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4369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D9C41-EE95-4815-806E-981A6EFC6F84}" type="datetime1">
              <a:rPr lang="en-US" smtClean="0"/>
              <a:t>8/9/2018</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EA5A5-F449-456E-B444-A91810689C1F}" type="slidenum">
              <a:rPr lang="en-US" smtClean="0"/>
              <a:t>‹Nº›</a:t>
            </a:fld>
            <a:endParaRPr lang="en-US"/>
          </a:p>
        </p:txBody>
      </p:sp>
    </p:spTree>
    <p:extLst>
      <p:ext uri="{BB962C8B-B14F-4D97-AF65-F5344CB8AC3E}">
        <p14:creationId xmlns:p14="http://schemas.microsoft.com/office/powerpoint/2010/main" val="80010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6.jpeg"/><Relationship Id="rId4" Type="http://schemas.openxmlformats.org/officeDocument/2006/relationships/image" Target="../media/image5.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6.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6.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6.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4.png"/><Relationship Id="rId7"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6.jpeg"/><Relationship Id="rId10" Type="http://schemas.openxmlformats.org/officeDocument/2006/relationships/image" Target="../media/image200.png"/><Relationship Id="rId4" Type="http://schemas.openxmlformats.org/officeDocument/2006/relationships/image" Target="../media/image5.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6.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6.jpe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jpe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6.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n-US" sz="2800" dirty="0" smtClean="0"/>
              <a:t>2018 Summer School in Computational Cardiac Physiology</a:t>
            </a:r>
            <a:endParaRPr lang="en-US" sz="2800" dirty="0"/>
          </a:p>
        </p:txBody>
      </p:sp>
      <p:sp>
        <p:nvSpPr>
          <p:cNvPr id="3" name="Subtítulo 2"/>
          <p:cNvSpPr>
            <a:spLocks noGrp="1"/>
          </p:cNvSpPr>
          <p:nvPr>
            <p:ph type="subTitle" idx="1"/>
          </p:nvPr>
        </p:nvSpPr>
        <p:spPr/>
        <p:txBody>
          <a:bodyPr/>
          <a:lstStyle/>
          <a:p>
            <a:r>
              <a:rPr lang="en-US" b="1" dirty="0"/>
              <a:t>SSCP 2018, La Jolla, CA, USA 8-17 August 2018</a:t>
            </a:r>
          </a:p>
          <a:p>
            <a:endParaRPr lang="en-US" dirty="0"/>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11" y="1475851"/>
            <a:ext cx="2332519" cy="880162"/>
          </a:xfrm>
          <a:prstGeom prst="rect">
            <a:avLst/>
          </a:prstGeom>
        </p:spPr>
      </p:pic>
      <p:pic>
        <p:nvPicPr>
          <p:cNvPr id="10" name="Imagen 9"/>
          <p:cNvPicPr>
            <a:picLocks noChangeAspect="1"/>
          </p:cNvPicPr>
          <p:nvPr/>
        </p:nvPicPr>
        <p:blipFill rotWithShape="1">
          <a:blip r:embed="rId4" cstate="print">
            <a:extLst>
              <a:ext uri="{28A0092B-C50C-407E-A947-70E740481C1C}">
                <a14:useLocalDpi xmlns:a14="http://schemas.microsoft.com/office/drawing/2010/main" val="0"/>
              </a:ext>
            </a:extLst>
          </a:blip>
          <a:srcRect l="21147"/>
          <a:stretch/>
        </p:blipFill>
        <p:spPr>
          <a:xfrm>
            <a:off x="3924205" y="1349906"/>
            <a:ext cx="4502619" cy="966257"/>
          </a:xfrm>
          <a:prstGeom prst="rect">
            <a:avLst/>
          </a:prstGeom>
        </p:spPr>
      </p:pic>
      <p:pic>
        <p:nvPicPr>
          <p:cNvPr id="12" name="Imagen 11"/>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9529482" y="1585924"/>
            <a:ext cx="1775012" cy="494219"/>
          </a:xfrm>
          <a:prstGeom prst="rect">
            <a:avLst/>
          </a:prstGeom>
        </p:spPr>
      </p:pic>
    </p:spTree>
    <p:extLst>
      <p:ext uri="{BB962C8B-B14F-4D97-AF65-F5344CB8AC3E}">
        <p14:creationId xmlns:p14="http://schemas.microsoft.com/office/powerpoint/2010/main" val="3510310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dirty="0" smtClean="0"/>
              <a:t>Coronary </a:t>
            </a:r>
            <a:r>
              <a:rPr lang="en-US" sz="2000" dirty="0"/>
              <a:t>Circulation</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10</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
        <p:nvSpPr>
          <p:cNvPr id="15" name="CuadroTexto 14"/>
          <p:cNvSpPr txBox="1"/>
          <p:nvPr/>
        </p:nvSpPr>
        <p:spPr>
          <a:xfrm>
            <a:off x="3299476" y="2089836"/>
            <a:ext cx="1251904" cy="400110"/>
          </a:xfrm>
          <a:prstGeom prst="rect">
            <a:avLst/>
          </a:prstGeom>
          <a:noFill/>
        </p:spPr>
        <p:txBody>
          <a:bodyPr wrap="square" rtlCol="0">
            <a:spAutoFit/>
          </a:bodyPr>
          <a:lstStyle/>
          <a:p>
            <a:r>
              <a:rPr lang="en-US" sz="2000" b="1" dirty="0" smtClean="0">
                <a:latin typeface="Calibri Light" panose="020F0302020204030204" pitchFamily="34" charset="0"/>
              </a:rPr>
              <a:t>LV </a:t>
            </a:r>
            <a:r>
              <a:rPr lang="en-US" sz="2000" b="1" dirty="0">
                <a:latin typeface="Calibri Light" panose="020F0302020204030204" pitchFamily="34" charset="0"/>
              </a:rPr>
              <a:t>-</a:t>
            </a:r>
            <a:r>
              <a:rPr lang="en-US" sz="2000" b="1" dirty="0" smtClean="0">
                <a:latin typeface="Calibri Light" panose="020F0302020204030204" pitchFamily="34" charset="0"/>
              </a:rPr>
              <a:t> Aorta </a:t>
            </a:r>
            <a:endParaRPr lang="en-US" sz="2000" b="1" dirty="0">
              <a:latin typeface="Calibri Light" panose="020F0302020204030204" pitchFamily="34" charset="0"/>
            </a:endParaRPr>
          </a:p>
        </p:txBody>
      </p:sp>
      <p:sp>
        <p:nvSpPr>
          <p:cNvPr id="16" name="CuadroTexto 15"/>
          <p:cNvSpPr txBox="1"/>
          <p:nvPr/>
        </p:nvSpPr>
        <p:spPr>
          <a:xfrm>
            <a:off x="7175225" y="2986633"/>
            <a:ext cx="1928857"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17" name="CuadroTexto 16"/>
          <p:cNvSpPr txBox="1"/>
          <p:nvPr/>
        </p:nvSpPr>
        <p:spPr>
          <a:xfrm>
            <a:off x="3666565" y="3797024"/>
            <a:ext cx="1251904" cy="400110"/>
          </a:xfrm>
          <a:prstGeom prst="rect">
            <a:avLst/>
          </a:prstGeom>
          <a:noFill/>
        </p:spPr>
        <p:txBody>
          <a:bodyPr wrap="square" rtlCol="0">
            <a:spAutoFit/>
          </a:bodyPr>
          <a:lstStyle/>
          <a:p>
            <a:r>
              <a:rPr lang="en-US" sz="2000" b="1" dirty="0" smtClean="0">
                <a:latin typeface="Calibri Light" panose="020F0302020204030204" pitchFamily="34" charset="0"/>
              </a:rPr>
              <a:t>RA</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137818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Coronary </a:t>
            </a:r>
            <a:r>
              <a:rPr lang="en-US" sz="2000" b="1" dirty="0" smtClean="0">
                <a:latin typeface="+mj-lt"/>
              </a:rPr>
              <a:t>system</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11</a:t>
            </a:fld>
            <a:endParaRPr lang="en-US"/>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12786">
            <a:off x="2556537" y="1217539"/>
            <a:ext cx="2882568" cy="3974449"/>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23093">
            <a:off x="6650131" y="1473875"/>
            <a:ext cx="2935224" cy="4160520"/>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sp>
        <p:nvSpPr>
          <p:cNvPr id="2" name="CuadroTexto 1"/>
          <p:cNvSpPr txBox="1"/>
          <p:nvPr/>
        </p:nvSpPr>
        <p:spPr>
          <a:xfrm>
            <a:off x="105664" y="1652976"/>
            <a:ext cx="2727304" cy="1477328"/>
          </a:xfrm>
          <a:prstGeom prst="rect">
            <a:avLst/>
          </a:prstGeom>
          <a:noFill/>
        </p:spPr>
        <p:txBody>
          <a:bodyPr wrap="square" rtlCol="0">
            <a:spAutoFit/>
          </a:bodyPr>
          <a:lstStyle/>
          <a:p>
            <a:r>
              <a:rPr lang="en-US" dirty="0"/>
              <a:t>Sinoatrial Nodal Artery</a:t>
            </a:r>
          </a:p>
          <a:p>
            <a:r>
              <a:rPr lang="en-US" dirty="0" smtClean="0"/>
              <a:t>RCA: Right coronary artery</a:t>
            </a:r>
          </a:p>
          <a:p>
            <a:r>
              <a:rPr lang="en-US" dirty="0" smtClean="0"/>
              <a:t>R. Marginal Artery</a:t>
            </a:r>
          </a:p>
          <a:p>
            <a:endParaRPr lang="en-US" dirty="0" smtClean="0"/>
          </a:p>
          <a:p>
            <a:endParaRPr lang="en-US" dirty="0" smtClean="0"/>
          </a:p>
        </p:txBody>
      </p:sp>
      <p:sp>
        <p:nvSpPr>
          <p:cNvPr id="15" name="CuadroTexto 14"/>
          <p:cNvSpPr txBox="1"/>
          <p:nvPr/>
        </p:nvSpPr>
        <p:spPr>
          <a:xfrm>
            <a:off x="3270265" y="2730194"/>
            <a:ext cx="582068" cy="307777"/>
          </a:xfrm>
          <a:prstGeom prst="rect">
            <a:avLst/>
          </a:prstGeom>
          <a:noFill/>
        </p:spPr>
        <p:txBody>
          <a:bodyPr wrap="square" rtlCol="0">
            <a:spAutoFit/>
          </a:bodyPr>
          <a:lstStyle/>
          <a:p>
            <a:r>
              <a:rPr lang="en-US" sz="1400" b="1" dirty="0" smtClean="0"/>
              <a:t>RCA</a:t>
            </a:r>
            <a:endParaRPr lang="en-US" sz="1400" b="1" dirty="0"/>
          </a:p>
        </p:txBody>
      </p:sp>
      <p:sp>
        <p:nvSpPr>
          <p:cNvPr id="16" name="CuadroTexto 15"/>
          <p:cNvSpPr txBox="1"/>
          <p:nvPr/>
        </p:nvSpPr>
        <p:spPr>
          <a:xfrm>
            <a:off x="3289330" y="2100137"/>
            <a:ext cx="582068" cy="307777"/>
          </a:xfrm>
          <a:prstGeom prst="rect">
            <a:avLst/>
          </a:prstGeom>
          <a:noFill/>
        </p:spPr>
        <p:txBody>
          <a:bodyPr wrap="square" rtlCol="0">
            <a:spAutoFit/>
          </a:bodyPr>
          <a:lstStyle/>
          <a:p>
            <a:r>
              <a:rPr lang="en-US" sz="1400" b="1" dirty="0" smtClean="0"/>
              <a:t>SNA</a:t>
            </a:r>
            <a:endParaRPr lang="en-US" sz="1400" b="1" dirty="0"/>
          </a:p>
        </p:txBody>
      </p:sp>
      <p:sp>
        <p:nvSpPr>
          <p:cNvPr id="17" name="CuadroTexto 16"/>
          <p:cNvSpPr txBox="1"/>
          <p:nvPr/>
        </p:nvSpPr>
        <p:spPr>
          <a:xfrm>
            <a:off x="3185598" y="3674320"/>
            <a:ext cx="582068" cy="307777"/>
          </a:xfrm>
          <a:prstGeom prst="rect">
            <a:avLst/>
          </a:prstGeom>
          <a:noFill/>
        </p:spPr>
        <p:txBody>
          <a:bodyPr wrap="square" rtlCol="0">
            <a:spAutoFit/>
          </a:bodyPr>
          <a:lstStyle/>
          <a:p>
            <a:r>
              <a:rPr lang="en-US" sz="1400" b="1" dirty="0" smtClean="0"/>
              <a:t>RMA</a:t>
            </a:r>
            <a:endParaRPr lang="en-US" sz="1400" b="1" dirty="0"/>
          </a:p>
        </p:txBody>
      </p:sp>
      <p:sp>
        <p:nvSpPr>
          <p:cNvPr id="18" name="CuadroTexto 17"/>
          <p:cNvSpPr txBox="1"/>
          <p:nvPr/>
        </p:nvSpPr>
        <p:spPr>
          <a:xfrm>
            <a:off x="7592230" y="3873305"/>
            <a:ext cx="582068" cy="307777"/>
          </a:xfrm>
          <a:prstGeom prst="rect">
            <a:avLst/>
          </a:prstGeom>
          <a:noFill/>
        </p:spPr>
        <p:txBody>
          <a:bodyPr wrap="square" rtlCol="0">
            <a:spAutoFit/>
          </a:bodyPr>
          <a:lstStyle/>
          <a:p>
            <a:r>
              <a:rPr lang="en-US" sz="1400" b="1" dirty="0" smtClean="0"/>
              <a:t>PDA</a:t>
            </a:r>
            <a:endParaRPr lang="en-US" sz="1400" b="1" dirty="0"/>
          </a:p>
        </p:txBody>
      </p:sp>
      <p:sp>
        <p:nvSpPr>
          <p:cNvPr id="19" name="CuadroTexto 18"/>
          <p:cNvSpPr txBox="1"/>
          <p:nvPr/>
        </p:nvSpPr>
        <p:spPr>
          <a:xfrm>
            <a:off x="8895381" y="3828208"/>
            <a:ext cx="582068" cy="307777"/>
          </a:xfrm>
          <a:prstGeom prst="rect">
            <a:avLst/>
          </a:prstGeom>
          <a:noFill/>
        </p:spPr>
        <p:txBody>
          <a:bodyPr wrap="square" rtlCol="0">
            <a:spAutoFit/>
          </a:bodyPr>
          <a:lstStyle/>
          <a:p>
            <a:r>
              <a:rPr lang="en-US" sz="1400" b="1" dirty="0" smtClean="0"/>
              <a:t>RCA</a:t>
            </a:r>
            <a:endParaRPr lang="en-US" sz="1400" b="1" dirty="0"/>
          </a:p>
        </p:txBody>
      </p:sp>
      <p:sp>
        <p:nvSpPr>
          <p:cNvPr id="20" name="Rectángulo 19"/>
          <p:cNvSpPr/>
          <p:nvPr/>
        </p:nvSpPr>
        <p:spPr>
          <a:xfrm>
            <a:off x="9240939" y="1652976"/>
            <a:ext cx="2815593" cy="646331"/>
          </a:xfrm>
          <a:prstGeom prst="rect">
            <a:avLst/>
          </a:prstGeom>
        </p:spPr>
        <p:txBody>
          <a:bodyPr wrap="square">
            <a:spAutoFit/>
          </a:bodyPr>
          <a:lstStyle/>
          <a:p>
            <a:r>
              <a:rPr lang="en-US" dirty="0" smtClean="0"/>
              <a:t>Posterior Descending Artery</a:t>
            </a:r>
            <a:endParaRPr lang="en-US" dirty="0"/>
          </a:p>
          <a:p>
            <a:r>
              <a:rPr lang="en-US" dirty="0"/>
              <a:t>Left Anterior </a:t>
            </a:r>
            <a:r>
              <a:rPr lang="en-US" dirty="0" smtClean="0"/>
              <a:t>descending</a:t>
            </a:r>
          </a:p>
        </p:txBody>
      </p:sp>
      <p:sp>
        <p:nvSpPr>
          <p:cNvPr id="21" name="CuadroTexto 20"/>
          <p:cNvSpPr txBox="1"/>
          <p:nvPr/>
        </p:nvSpPr>
        <p:spPr>
          <a:xfrm>
            <a:off x="3890101" y="3366856"/>
            <a:ext cx="582068" cy="307777"/>
          </a:xfrm>
          <a:prstGeom prst="rect">
            <a:avLst/>
          </a:prstGeom>
          <a:noFill/>
        </p:spPr>
        <p:txBody>
          <a:bodyPr wrap="square" rtlCol="0">
            <a:spAutoFit/>
          </a:bodyPr>
          <a:lstStyle/>
          <a:p>
            <a:r>
              <a:rPr lang="en-US" sz="1400" b="1" dirty="0" smtClean="0"/>
              <a:t>LAD</a:t>
            </a:r>
            <a:endParaRPr lang="en-US" sz="1400" b="1" dirty="0"/>
          </a:p>
        </p:txBody>
      </p:sp>
      <p:sp>
        <p:nvSpPr>
          <p:cNvPr id="22" name="CuadroTexto 21"/>
          <p:cNvSpPr txBox="1"/>
          <p:nvPr/>
        </p:nvSpPr>
        <p:spPr>
          <a:xfrm>
            <a:off x="6830529" y="2537647"/>
            <a:ext cx="582068" cy="307777"/>
          </a:xfrm>
          <a:prstGeom prst="rect">
            <a:avLst/>
          </a:prstGeom>
          <a:noFill/>
        </p:spPr>
        <p:txBody>
          <a:bodyPr wrap="square" rtlCol="0">
            <a:spAutoFit/>
          </a:bodyPr>
          <a:lstStyle/>
          <a:p>
            <a:r>
              <a:rPr lang="en-US" sz="1400" b="1" dirty="0" smtClean="0"/>
              <a:t>LCA</a:t>
            </a:r>
            <a:endParaRPr lang="en-US" sz="1400" b="1" dirty="0"/>
          </a:p>
        </p:txBody>
      </p:sp>
      <p:sp>
        <p:nvSpPr>
          <p:cNvPr id="23" name="CuadroTexto 22"/>
          <p:cNvSpPr txBox="1"/>
          <p:nvPr/>
        </p:nvSpPr>
        <p:spPr>
          <a:xfrm>
            <a:off x="4521933" y="2927323"/>
            <a:ext cx="582068" cy="307777"/>
          </a:xfrm>
          <a:prstGeom prst="rect">
            <a:avLst/>
          </a:prstGeom>
          <a:noFill/>
        </p:spPr>
        <p:txBody>
          <a:bodyPr wrap="square" rtlCol="0">
            <a:spAutoFit/>
          </a:bodyPr>
          <a:lstStyle/>
          <a:p>
            <a:r>
              <a:rPr lang="en-US" sz="1400" b="1" dirty="0" smtClean="0"/>
              <a:t>LCA</a:t>
            </a:r>
            <a:endParaRPr lang="en-US" sz="1400" b="1" dirty="0"/>
          </a:p>
        </p:txBody>
      </p:sp>
      <p:sp>
        <p:nvSpPr>
          <p:cNvPr id="24" name="Rectángulo 23"/>
          <p:cNvSpPr/>
          <p:nvPr/>
        </p:nvSpPr>
        <p:spPr>
          <a:xfrm>
            <a:off x="105664" y="4547761"/>
            <a:ext cx="2548467" cy="646331"/>
          </a:xfrm>
          <a:prstGeom prst="rect">
            <a:avLst/>
          </a:prstGeom>
        </p:spPr>
        <p:txBody>
          <a:bodyPr wrap="square">
            <a:spAutoFit/>
          </a:bodyPr>
          <a:lstStyle/>
          <a:p>
            <a:r>
              <a:rPr lang="en-US" dirty="0"/>
              <a:t>Left Anterior Descending</a:t>
            </a:r>
          </a:p>
          <a:p>
            <a:r>
              <a:rPr lang="en-US" dirty="0"/>
              <a:t>Left Circumflex Artery</a:t>
            </a:r>
          </a:p>
        </p:txBody>
      </p:sp>
    </p:spTree>
    <p:extLst>
      <p:ext uri="{BB962C8B-B14F-4D97-AF65-F5344CB8AC3E}">
        <p14:creationId xmlns:p14="http://schemas.microsoft.com/office/powerpoint/2010/main" val="1278199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Coronary </a:t>
            </a:r>
            <a:r>
              <a:rPr lang="en-US" sz="2000" b="1" dirty="0" smtClean="0">
                <a:latin typeface="+mj-lt"/>
              </a:rPr>
              <a:t>system</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12</a:t>
            </a:fld>
            <a:endParaRPr lang="en-US"/>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212786">
            <a:off x="2556537" y="1217539"/>
            <a:ext cx="2882568" cy="3974449"/>
          </a:xfrm>
          <a:prstGeom prst="rect">
            <a:avLst/>
          </a:prstGeom>
        </p:spPr>
      </p:pic>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423093">
            <a:off x="6650131" y="1473875"/>
            <a:ext cx="2935224" cy="4160520"/>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sp>
        <p:nvSpPr>
          <p:cNvPr id="24" name="CuadroTexto 23"/>
          <p:cNvSpPr txBox="1"/>
          <p:nvPr/>
        </p:nvSpPr>
        <p:spPr>
          <a:xfrm>
            <a:off x="5197862" y="2807589"/>
            <a:ext cx="1659086" cy="307777"/>
          </a:xfrm>
          <a:prstGeom prst="rect">
            <a:avLst/>
          </a:prstGeom>
          <a:noFill/>
        </p:spPr>
        <p:txBody>
          <a:bodyPr wrap="square" rtlCol="0">
            <a:spAutoFit/>
          </a:bodyPr>
          <a:lstStyle/>
          <a:p>
            <a:r>
              <a:rPr lang="en-US" sz="1400" b="1" dirty="0" smtClean="0"/>
              <a:t>Great Cardiac Vein</a:t>
            </a:r>
            <a:endParaRPr lang="en-US" sz="1400" b="1" dirty="0"/>
          </a:p>
        </p:txBody>
      </p:sp>
      <p:sp>
        <p:nvSpPr>
          <p:cNvPr id="25" name="CuadroTexto 24"/>
          <p:cNvSpPr txBox="1"/>
          <p:nvPr/>
        </p:nvSpPr>
        <p:spPr>
          <a:xfrm>
            <a:off x="9492610" y="1458673"/>
            <a:ext cx="2013589" cy="369332"/>
          </a:xfrm>
          <a:prstGeom prst="rect">
            <a:avLst/>
          </a:prstGeom>
          <a:noFill/>
        </p:spPr>
        <p:txBody>
          <a:bodyPr wrap="square" rtlCol="0">
            <a:spAutoFit/>
          </a:bodyPr>
          <a:lstStyle/>
          <a:p>
            <a:r>
              <a:rPr lang="en-US" dirty="0" smtClean="0"/>
              <a:t>Coronary Sinus</a:t>
            </a:r>
            <a:endParaRPr lang="en-US" dirty="0"/>
          </a:p>
        </p:txBody>
      </p:sp>
      <p:sp>
        <p:nvSpPr>
          <p:cNvPr id="26" name="CuadroTexto 25"/>
          <p:cNvSpPr txBox="1"/>
          <p:nvPr/>
        </p:nvSpPr>
        <p:spPr>
          <a:xfrm>
            <a:off x="5206329" y="3428955"/>
            <a:ext cx="1659086" cy="307777"/>
          </a:xfrm>
          <a:prstGeom prst="rect">
            <a:avLst/>
          </a:prstGeom>
          <a:noFill/>
        </p:spPr>
        <p:txBody>
          <a:bodyPr wrap="square" rtlCol="0">
            <a:spAutoFit/>
          </a:bodyPr>
          <a:lstStyle/>
          <a:p>
            <a:r>
              <a:rPr lang="en-US" sz="1400" b="1" dirty="0" smtClean="0"/>
              <a:t>Middle Cardiac Vein</a:t>
            </a:r>
            <a:endParaRPr lang="en-US" sz="1400" b="1" dirty="0"/>
          </a:p>
        </p:txBody>
      </p:sp>
      <p:sp>
        <p:nvSpPr>
          <p:cNvPr id="27" name="CuadroTexto 26"/>
          <p:cNvSpPr txBox="1"/>
          <p:nvPr/>
        </p:nvSpPr>
        <p:spPr>
          <a:xfrm>
            <a:off x="5206329" y="4066336"/>
            <a:ext cx="1659086" cy="307777"/>
          </a:xfrm>
          <a:prstGeom prst="rect">
            <a:avLst/>
          </a:prstGeom>
          <a:noFill/>
        </p:spPr>
        <p:txBody>
          <a:bodyPr wrap="square" rtlCol="0">
            <a:spAutoFit/>
          </a:bodyPr>
          <a:lstStyle/>
          <a:p>
            <a:r>
              <a:rPr lang="en-US" sz="1400" b="1" dirty="0" smtClean="0"/>
              <a:t>Small Cardiac Vein</a:t>
            </a:r>
            <a:endParaRPr lang="en-US" sz="1400" b="1" dirty="0"/>
          </a:p>
        </p:txBody>
      </p:sp>
    </p:spTree>
    <p:extLst>
      <p:ext uri="{BB962C8B-B14F-4D97-AF65-F5344CB8AC3E}">
        <p14:creationId xmlns:p14="http://schemas.microsoft.com/office/powerpoint/2010/main" val="2021203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Coronary </a:t>
            </a:r>
            <a:r>
              <a:rPr lang="en-US" sz="2000" b="1" dirty="0" smtClean="0">
                <a:latin typeface="+mj-lt"/>
              </a:rPr>
              <a:t>system</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13</a:t>
            </a:fld>
            <a:endParaRPr lang="en-US"/>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13239" y="1823522"/>
            <a:ext cx="2315295" cy="3490395"/>
          </a:xfrm>
          <a:prstGeom prst="rect">
            <a:avLst/>
          </a:prstGeom>
        </p:spPr>
      </p:pic>
      <p:sp>
        <p:nvSpPr>
          <p:cNvPr id="14" name="CuadroTexto 13"/>
          <p:cNvSpPr txBox="1"/>
          <p:nvPr/>
        </p:nvSpPr>
        <p:spPr>
          <a:xfrm>
            <a:off x="1524000" y="5490858"/>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Resin cast of blood vessels</a:t>
            </a:r>
            <a:endParaRPr lang="en-US" sz="1600" dirty="0">
              <a:latin typeface="Calibri Light" panose="020F0302020204030204" pitchFamily="34" charset="0"/>
            </a:endParaRPr>
          </a:p>
        </p:txBody>
      </p:sp>
      <p:sp>
        <p:nvSpPr>
          <p:cNvPr id="15" name="Rectángulo 14"/>
          <p:cNvSpPr/>
          <p:nvPr/>
        </p:nvSpPr>
        <p:spPr>
          <a:xfrm>
            <a:off x="4698999" y="2078336"/>
            <a:ext cx="6595533" cy="646331"/>
          </a:xfrm>
          <a:prstGeom prst="rect">
            <a:avLst/>
          </a:prstGeom>
        </p:spPr>
        <p:txBody>
          <a:bodyPr wrap="square">
            <a:spAutoFit/>
          </a:bodyPr>
          <a:lstStyle/>
          <a:p>
            <a:r>
              <a:rPr lang="en-US" b="0" i="0" dirty="0" smtClean="0">
                <a:solidFill>
                  <a:srgbClr val="000000"/>
                </a:solidFill>
                <a:effectLst/>
              </a:rPr>
              <a:t>Coronary heart disease (CHD) is a disease in which a waxy substance called plaque builds up inside the coronary arteries. </a:t>
            </a:r>
            <a:endParaRPr lang="en-US" dirty="0"/>
          </a:p>
        </p:txBody>
      </p:sp>
      <p:sp>
        <p:nvSpPr>
          <p:cNvPr id="16" name="Rectángulo 15"/>
          <p:cNvSpPr/>
          <p:nvPr/>
        </p:nvSpPr>
        <p:spPr>
          <a:xfrm>
            <a:off x="5672667" y="3177820"/>
            <a:ext cx="4318000" cy="646331"/>
          </a:xfrm>
          <a:prstGeom prst="rect">
            <a:avLst/>
          </a:prstGeom>
        </p:spPr>
        <p:txBody>
          <a:bodyPr wrap="square">
            <a:spAutoFit/>
          </a:bodyPr>
          <a:lstStyle/>
          <a:p>
            <a:pPr algn="ctr"/>
            <a:r>
              <a:rPr lang="en-US" b="1" i="0" dirty="0" smtClean="0">
                <a:solidFill>
                  <a:srgbClr val="000000"/>
                </a:solidFill>
                <a:effectLst/>
              </a:rPr>
              <a:t>These arteries supply oxygen-rich blood to your heart muscle!!</a:t>
            </a:r>
            <a:endParaRPr lang="en-US" b="1" dirty="0"/>
          </a:p>
        </p:txBody>
      </p:sp>
    </p:spTree>
    <p:extLst>
      <p:ext uri="{BB962C8B-B14F-4D97-AF65-F5344CB8AC3E}">
        <p14:creationId xmlns:p14="http://schemas.microsoft.com/office/powerpoint/2010/main" val="541480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marL="342900" indent="-342900" algn="l">
              <a:buFont typeface="Arial" panose="020B0604020202020204" pitchFamily="34" charset="0"/>
              <a:buChar char="•"/>
            </a:pPr>
            <a:endParaRPr lang="en-US" sz="2000" dirty="0" smtClean="0"/>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smtClean="0"/>
              <a:t>Computational </a:t>
            </a:r>
            <a:r>
              <a:rPr lang="en-US" sz="2000" dirty="0"/>
              <a:t>modelling of the blood supply chain to the heart can help us better understand the mechanisms of obstructive CVDs such as coronary heart disease and identify risk </a:t>
            </a:r>
            <a:r>
              <a:rPr lang="en-US" sz="2000" dirty="0" smtClean="0"/>
              <a:t>factors.</a:t>
            </a:r>
          </a:p>
          <a:p>
            <a:pPr algn="l"/>
            <a:endParaRPr lang="en-US" sz="2000" b="1" dirty="0"/>
          </a:p>
          <a:p>
            <a:pPr algn="l"/>
            <a:r>
              <a:rPr lang="en-US" sz="2000" b="1" dirty="0" smtClean="0"/>
              <a:t>	Appropriate Modeling is a major challenge!</a:t>
            </a:r>
          </a:p>
          <a:p>
            <a:pPr algn="l"/>
            <a:endParaRPr lang="en-US" sz="2000" dirty="0" smtClean="0"/>
          </a:p>
          <a:p>
            <a:pPr algn="l"/>
            <a:r>
              <a:rPr lang="en-US" sz="2000" dirty="0" smtClean="0"/>
              <a:t>		- Level of discrete vascular detail acquired vs required</a:t>
            </a:r>
          </a:p>
          <a:p>
            <a:pPr algn="l"/>
            <a:r>
              <a:rPr lang="en-US" sz="2000" dirty="0" smtClean="0"/>
              <a:t>		- Computational challenge (large number of branching)</a:t>
            </a:r>
          </a:p>
          <a:p>
            <a:pPr algn="l"/>
            <a:r>
              <a:rPr lang="en-US" sz="2000" dirty="0"/>
              <a:t>	</a:t>
            </a:r>
            <a:r>
              <a:rPr lang="en-US" sz="2000" dirty="0" smtClean="0"/>
              <a:t>	- Discrete </a:t>
            </a:r>
            <a:r>
              <a:rPr lang="en-US" sz="2000" dirty="0"/>
              <a:t>network was not </a:t>
            </a:r>
            <a:r>
              <a:rPr lang="en-US" sz="2000" dirty="0" smtClean="0"/>
              <a:t>fully-formed</a:t>
            </a:r>
          </a:p>
          <a:p>
            <a:pPr algn="l"/>
            <a:endParaRPr lang="en-US" sz="2000" dirty="0" smtClean="0"/>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14</a:t>
            </a:fld>
            <a:endParaRPr lang="en-US"/>
          </a:p>
        </p:txBody>
      </p:sp>
    </p:spTree>
    <p:extLst>
      <p:ext uri="{BB962C8B-B14F-4D97-AF65-F5344CB8AC3E}">
        <p14:creationId xmlns:p14="http://schemas.microsoft.com/office/powerpoint/2010/main" val="1648731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Regional Perfusion </a:t>
                </a:r>
                <a:r>
                  <a:rPr lang="en-US" sz="2000" b="1" dirty="0">
                    <a:latin typeface="+mj-lt"/>
                  </a:rPr>
                  <a:t>by Porous Media </a:t>
                </a:r>
                <a:r>
                  <a:rPr lang="en-US" sz="2000" b="1" dirty="0" smtClean="0">
                    <a:latin typeface="+mj-lt"/>
                  </a:rPr>
                  <a:t>Flow</a:t>
                </a:r>
              </a:p>
              <a:p>
                <a:pPr algn="l"/>
                <a:endParaRPr lang="en-US" sz="2000" b="1" dirty="0">
                  <a:latin typeface="+mj-lt"/>
                </a:endParaRPr>
              </a:p>
              <a:p>
                <a:pPr algn="l"/>
                <a:r>
                  <a:rPr lang="en-US" sz="2000" dirty="0" smtClean="0"/>
                  <a:t>Mathematical models of flow through porous media provide a promising alternative </a:t>
                </a:r>
                <a:r>
                  <a:rPr lang="en-US" sz="2000" dirty="0" smtClean="0"/>
                  <a:t>framework whereby the flow at the microvascular scale is approximated by a spatially-averaged flow on the macroscopic scale.</a:t>
                </a:r>
              </a:p>
              <a:p>
                <a:pPr algn="l"/>
                <a:r>
                  <a:rPr lang="en-US" sz="2000" dirty="0" smtClean="0">
                    <a:latin typeface="+mj-lt"/>
                  </a:rPr>
                  <a:t> </a:t>
                </a:r>
              </a:p>
              <a:p>
                <a:pPr algn="l"/>
                <a:endParaRPr lang="en-US" sz="2000" b="1" dirty="0" smtClean="0">
                  <a:latin typeface="+mj-lt"/>
                </a:endParaRPr>
              </a:p>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𝑝</m:t>
                      </m:r>
                      <m:r>
                        <a:rPr lang="en-US" sz="2000" b="0" i="1" smtClean="0">
                          <a:latin typeface="Cambria Math" panose="02040503050406030204" pitchFamily="18" charset="0"/>
                        </a:rPr>
                        <m:t>=0                      </m:t>
                      </m:r>
                      <m:r>
                        <a:rPr lang="en-US" sz="2000" b="0" i="1" smtClean="0">
                          <a:latin typeface="Cambria Math" panose="02040503050406030204" pitchFamily="18" charset="0"/>
                        </a:rPr>
                        <m:t>𝑖𝑛</m:t>
                      </m:r>
                      <m:r>
                        <a:rPr lang="en-US" sz="2000" b="0" i="1" smtClean="0">
                          <a:latin typeface="Cambria Math" panose="02040503050406030204" pitchFamily="18" charset="0"/>
                        </a:rPr>
                        <m:t> Ω</m:t>
                      </m:r>
                    </m:oMath>
                  </m:oMathPara>
                </a14:m>
                <a:endParaRPr lang="en-US" sz="2000" dirty="0" smtClean="0">
                  <a:latin typeface="+mj-lt"/>
                </a:endParaRPr>
              </a:p>
              <a:p>
                <a:pPr algn="l"/>
                <a:endParaRPr lang="en-US" sz="2000" dirty="0" smtClean="0">
                  <a:latin typeface="+mj-lt"/>
                </a:endParaRPr>
              </a:p>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𝑆𝑣</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Ω</m:t>
                      </m:r>
                    </m:oMath>
                  </m:oMathPara>
                </a14:m>
                <a:endParaRPr lang="en-US" sz="2000" dirty="0"/>
              </a:p>
              <a:p>
                <a:pPr algn="l"/>
                <a:endParaRPr lang="en-US" dirty="0" smtClean="0">
                  <a:latin typeface="+mj-lt"/>
                </a:endParaRPr>
              </a:p>
              <a:p>
                <a:pPr algn="l">
                  <a:lnSpc>
                    <a:spcPct val="100000"/>
                  </a:lnSpc>
                </a:pPr>
                <a14:m>
                  <m:oMathPara xmlns:m="http://schemas.openxmlformats.org/officeDocument/2006/math">
                    <m:oMathParaPr>
                      <m:jc m:val="left"/>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𝑤</m:t>
                          </m:r>
                        </m:e>
                      </m:acc>
                      <m:r>
                        <a:rPr lang="en-US" sz="1600" b="0" i="1" smtClean="0">
                          <a:latin typeface="Cambria Math" panose="02040503050406030204" pitchFamily="18" charset="0"/>
                        </a:rPr>
                        <m:t>=</m:t>
                      </m:r>
                      <m:r>
                        <a:rPr lang="en-US" sz="1600" b="0" i="1" smtClean="0">
                          <a:latin typeface="Cambria Math" panose="02040503050406030204" pitchFamily="18" charset="0"/>
                        </a:rPr>
                        <m:t>𝐷𝑎𝑟𝑐𝑦</m:t>
                      </m:r>
                      <m:r>
                        <a:rPr lang="en-US" sz="1600" b="0" i="1" smtClean="0">
                          <a:latin typeface="Cambria Math" panose="02040503050406030204" pitchFamily="18" charset="0"/>
                        </a:rPr>
                        <m:t> </m:t>
                      </m:r>
                      <m:r>
                        <a:rPr lang="en-US" sz="1600" b="0" i="1" smtClean="0">
                          <a:latin typeface="Cambria Math" panose="02040503050406030204" pitchFamily="18" charset="0"/>
                        </a:rPr>
                        <m:t>𝑣𝑒𝑙𝑜𝑐𝑖𝑡𝑦</m:t>
                      </m:r>
                    </m:oMath>
                  </m:oMathPara>
                </a14:m>
                <a:endParaRPr lang="en-US" sz="1600" dirty="0" smtClean="0">
                  <a:latin typeface="+mj-lt"/>
                </a:endParaRPr>
              </a:p>
              <a:p>
                <a:pPr algn="l">
                  <a:lnSpc>
                    <a:spcPct val="100000"/>
                  </a:lnSpc>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𝐾</m:t>
                      </m:r>
                      <m:r>
                        <a:rPr lang="en-US" sz="1600" b="0" i="1" smtClean="0">
                          <a:latin typeface="Cambria Math" panose="02040503050406030204" pitchFamily="18" charset="0"/>
                        </a:rPr>
                        <m:t>=</m:t>
                      </m:r>
                      <m:r>
                        <a:rPr lang="en-US" sz="1600" b="0" i="1" smtClean="0">
                          <a:latin typeface="Cambria Math" panose="02040503050406030204" pitchFamily="18" charset="0"/>
                        </a:rPr>
                        <m:t>𝑝𝑒𝑟𝑚𝑖𝑎𝑏𝑖𝑙𝑖𝑡𝑦</m:t>
                      </m:r>
                    </m:oMath>
                  </m:oMathPara>
                </a14:m>
                <a:endParaRPr lang="en-US" sz="1600" dirty="0" smtClean="0">
                  <a:latin typeface="+mj-lt"/>
                </a:endParaRPr>
              </a:p>
              <a:p>
                <a:pPr algn="l">
                  <a:lnSpc>
                    <a:spcPct val="100000"/>
                  </a:lnSpc>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𝑝𝑟𝑒𝑠𝑠𝑢𝑟𝑒</m:t>
                      </m:r>
                    </m:oMath>
                  </m:oMathPara>
                </a14:m>
                <a:endParaRPr lang="en-US" sz="1600" b="0" i="1" dirty="0" smtClean="0">
                  <a:latin typeface="Cambria Math" panose="02040503050406030204" pitchFamily="18" charset="0"/>
                </a:endParaRPr>
              </a:p>
              <a:p>
                <a:pPr algn="l">
                  <a:lnSpc>
                    <a:spcPct val="100000"/>
                  </a:lnSpc>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𝑆𝑣</m:t>
                      </m:r>
                      <m:r>
                        <a:rPr lang="en-US" sz="1600" b="0" i="1" smtClean="0">
                          <a:latin typeface="Cambria Math" panose="02040503050406030204" pitchFamily="18" charset="0"/>
                        </a:rPr>
                        <m:t>=</m:t>
                      </m:r>
                      <m:r>
                        <a:rPr lang="en-US" sz="1600" b="0" i="1" smtClean="0">
                          <a:latin typeface="Cambria Math" panose="02040503050406030204" pitchFamily="18" charset="0"/>
                        </a:rPr>
                        <m:t>𝑓𝑙𝑢𝑖𝑑</m:t>
                      </m:r>
                      <m:r>
                        <a:rPr lang="en-US" sz="1600" b="0" i="1" smtClean="0">
                          <a:latin typeface="Cambria Math" panose="02040503050406030204" pitchFamily="18" charset="0"/>
                        </a:rPr>
                        <m:t> </m:t>
                      </m:r>
                      <m:r>
                        <a:rPr lang="en-US" sz="1600" b="0" i="1" smtClean="0">
                          <a:latin typeface="Cambria Math" panose="02040503050406030204" pitchFamily="18" charset="0"/>
                        </a:rPr>
                        <m:t>𝑣𝑜𝑙𝑢𝑚𝑒𝑡𝑟𝑖𝑐</m:t>
                      </m:r>
                      <m:r>
                        <a:rPr lang="en-US" sz="1600" b="0" i="1" smtClean="0">
                          <a:latin typeface="Cambria Math" panose="02040503050406030204" pitchFamily="18" charset="0"/>
                        </a:rPr>
                        <m:t> </m:t>
                      </m:r>
                      <m:r>
                        <a:rPr lang="en-US" sz="1600" b="0" i="1" smtClean="0">
                          <a:latin typeface="Cambria Math" panose="02040503050406030204" pitchFamily="18" charset="0"/>
                        </a:rPr>
                        <m:t>𝑠𝑜𝑢𝑟𝑐𝑒</m:t>
                      </m:r>
                      <m:r>
                        <a:rPr lang="en-US" sz="1600" b="0" i="1" smtClean="0">
                          <a:latin typeface="Cambria Math" panose="02040503050406030204" pitchFamily="18" charset="0"/>
                        </a:rPr>
                        <m:t> </m:t>
                      </m:r>
                      <m:r>
                        <a:rPr lang="en-US" sz="1600" b="0" i="1" smtClean="0">
                          <a:latin typeface="Cambria Math" panose="02040503050406030204" pitchFamily="18" charset="0"/>
                        </a:rPr>
                        <m:t>𝑓𝑖𝑒𝑙𝑑</m:t>
                      </m:r>
                    </m:oMath>
                  </m:oMathPara>
                </a14:m>
                <a:endParaRPr lang="en-US" sz="1600" dirty="0" smtClean="0">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5"/>
                <a:ext cx="11510682" cy="5444379"/>
              </a:xfrm>
              <a:blipFill rotWithShape="0">
                <a:blip r:embed="rId3"/>
                <a:stretch>
                  <a:fillRect l="-530" t="-1120" r="-53"/>
                </a:stretch>
              </a:blipFill>
            </p:spPr>
            <p:txBody>
              <a:bodyPr/>
              <a:lstStyle/>
              <a:p>
                <a:r>
                  <a:rPr lang="en-US">
                    <a:noFill/>
                  </a:rPr>
                  <a:t> </a:t>
                </a:r>
              </a:p>
            </p:txBody>
          </p:sp>
        </mc:Fallback>
      </mc:AlternateContent>
      <p:pic>
        <p:nvPicPr>
          <p:cNvPr id="5" name="Imagen 4"/>
          <p:cNvPicPr>
            <a:picLocks noChangeAspect="1"/>
          </p:cNvPicPr>
          <p:nvPr/>
        </p:nvPicPr>
        <p:blipFill rotWithShape="1">
          <a:blip r:embed="rId4"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6"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15</a:t>
            </a:fld>
            <a:endParaRPr lang="en-US"/>
          </a:p>
        </p:txBody>
      </p:sp>
    </p:spTree>
    <p:extLst>
      <p:ext uri="{BB962C8B-B14F-4D97-AF65-F5344CB8AC3E}">
        <p14:creationId xmlns:p14="http://schemas.microsoft.com/office/powerpoint/2010/main" val="1813014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Regional Perfusion </a:t>
            </a:r>
            <a:r>
              <a:rPr lang="en-US" sz="2000" b="1" dirty="0">
                <a:latin typeface="+mj-lt"/>
              </a:rPr>
              <a:t>by Porous Media </a:t>
            </a:r>
            <a:r>
              <a:rPr lang="en-US" sz="2000" b="1" dirty="0" smtClean="0">
                <a:latin typeface="+mj-lt"/>
              </a:rPr>
              <a:t>Flow / Multi compartment </a:t>
            </a:r>
          </a:p>
          <a:p>
            <a:pPr algn="l"/>
            <a:endParaRPr lang="en-US" sz="2000" b="1"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16</a:t>
            </a:fld>
            <a:endParaRPr lang="en-US"/>
          </a:p>
        </p:txBody>
      </p:sp>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64812" y="2305056"/>
            <a:ext cx="4853606" cy="1191069"/>
          </a:xfrm>
          <a:prstGeom prst="rect">
            <a:avLst/>
          </a:prstGeom>
        </p:spPr>
      </p:pic>
      <mc:AlternateContent xmlns:mc="http://schemas.openxmlformats.org/markup-compatibility/2006" xmlns:a14="http://schemas.microsoft.com/office/drawing/2010/main">
        <mc:Choice Requires="a14">
          <p:sp>
            <p:nvSpPr>
              <p:cNvPr id="11" name="Rectángulo 10"/>
              <p:cNvSpPr/>
              <p:nvPr/>
            </p:nvSpPr>
            <p:spPr>
              <a:xfrm>
                <a:off x="4124350" y="3936083"/>
                <a:ext cx="424731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                            </m:t>
                      </m:r>
                      <m:r>
                        <a:rPr lang="en-US" sz="2000" b="0" i="1" smtClean="0">
                          <a:latin typeface="Cambria Math" panose="02040503050406030204" pitchFamily="18" charset="0"/>
                        </a:rPr>
                        <m:t>𝑖𝑛</m:t>
                      </m:r>
                      <m:r>
                        <a:rPr lang="en-US" sz="2000" b="0" i="1" smtClean="0">
                          <a:latin typeface="Cambria Math" panose="02040503050406030204" pitchFamily="18" charset="0"/>
                        </a:rPr>
                        <m:t> Ω</m:t>
                      </m:r>
                    </m:oMath>
                  </m:oMathPara>
                </a14:m>
                <a:endParaRPr lang="en-US" sz="1600" dirty="0"/>
              </a:p>
            </p:txBody>
          </p:sp>
        </mc:Choice>
        <mc:Fallback xmlns="">
          <p:sp>
            <p:nvSpPr>
              <p:cNvPr id="11" name="Rectángulo 10"/>
              <p:cNvSpPr>
                <a:spLocks noRot="1" noChangeAspect="1" noMove="1" noResize="1" noEditPoints="1" noAdjustHandles="1" noChangeArrowheads="1" noChangeShapeType="1" noTextEdit="1"/>
              </p:cNvSpPr>
              <p:nvPr/>
            </p:nvSpPr>
            <p:spPr>
              <a:xfrm>
                <a:off x="4124350" y="3936083"/>
                <a:ext cx="4247317" cy="400110"/>
              </a:xfrm>
              <a:prstGeom prst="rect">
                <a:avLst/>
              </a:prstGeom>
              <a:blipFill rotWithShape="0">
                <a:blip r:embed="rId7"/>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4124350" y="4462267"/>
                <a:ext cx="4068806"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Ω</m:t>
                      </m:r>
                    </m:oMath>
                  </m:oMathPara>
                </a14:m>
                <a:endParaRPr lang="en-US"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4124350" y="4462267"/>
                <a:ext cx="4068806" cy="778868"/>
              </a:xfrm>
              <a:prstGeom prst="rect">
                <a:avLst/>
              </a:prstGeom>
              <a:blipFill rotWithShape="0">
                <a:blip r:embed="rId8"/>
                <a:stretch>
                  <a:fillRect/>
                </a:stretch>
              </a:blipFill>
            </p:spPr>
            <p:txBody>
              <a:bodyPr/>
              <a:lstStyle/>
              <a:p>
                <a:r>
                  <a:rPr lang="en-US">
                    <a:noFill/>
                  </a:rPr>
                  <a:t> </a:t>
                </a:r>
              </a:p>
            </p:txBody>
          </p:sp>
        </mc:Fallback>
      </mc:AlternateContent>
      <p:pic>
        <p:nvPicPr>
          <p:cNvPr id="15" name="Imagen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4218" y="1524758"/>
            <a:ext cx="2139167" cy="2411325"/>
          </a:xfrm>
          <a:prstGeom prst="rect">
            <a:avLst/>
          </a:prstGeom>
        </p:spPr>
      </p:pic>
      <mc:AlternateContent xmlns:mc="http://schemas.openxmlformats.org/markup-compatibility/2006" xmlns:a14="http://schemas.microsoft.com/office/drawing/2010/main">
        <mc:Choice Requires="a14">
          <p:sp>
            <p:nvSpPr>
              <p:cNvPr id="16" name="Rectángulo 15"/>
              <p:cNvSpPr/>
              <p:nvPr/>
            </p:nvSpPr>
            <p:spPr>
              <a:xfrm>
                <a:off x="403412" y="4536518"/>
                <a:ext cx="6096000" cy="1077218"/>
              </a:xfrm>
              <a:prstGeom prst="rect">
                <a:avLst/>
              </a:prstGeom>
            </p:spPr>
            <p:txBody>
              <a:bodyPr>
                <a:spAutoFit/>
              </a:bodyPr>
              <a:lstStyle/>
              <a:p>
                <a:pPr/>
                <a14:m>
                  <m:oMathPara xmlns:m="http://schemas.openxmlformats.org/officeDocument/2006/math">
                    <m:oMathParaPr>
                      <m:jc m:val="left"/>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𝑤</m:t>
                          </m:r>
                        </m:e>
                      </m:acc>
                      <m:r>
                        <a:rPr lang="en-US" sz="1600" b="0" i="1" smtClean="0">
                          <a:latin typeface="Cambria Math" panose="02040503050406030204" pitchFamily="18" charset="0"/>
                        </a:rPr>
                        <m:t>=</m:t>
                      </m:r>
                      <m:r>
                        <a:rPr lang="en-US" sz="1600" b="0" i="1" smtClean="0">
                          <a:latin typeface="Cambria Math" panose="02040503050406030204" pitchFamily="18" charset="0"/>
                        </a:rPr>
                        <m:t>𝐷𝑎𝑟𝑐𝑦</m:t>
                      </m:r>
                      <m:r>
                        <a:rPr lang="en-US" sz="1600" b="0" i="1" smtClean="0">
                          <a:latin typeface="Cambria Math" panose="02040503050406030204" pitchFamily="18" charset="0"/>
                        </a:rPr>
                        <m:t> </m:t>
                      </m:r>
                      <m:r>
                        <a:rPr lang="en-US" sz="1600" b="0" i="1" smtClean="0">
                          <a:latin typeface="Cambria Math" panose="02040503050406030204" pitchFamily="18" charset="0"/>
                        </a:rPr>
                        <m:t>𝑣𝑒𝑙𝑜𝑐𝑖𝑡𝑦</m:t>
                      </m:r>
                    </m:oMath>
                  </m:oMathPara>
                </a14:m>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𝐾</m:t>
                      </m:r>
                      <m:r>
                        <a:rPr lang="en-US" sz="1600" b="0" i="1" smtClean="0">
                          <a:latin typeface="Cambria Math" panose="02040503050406030204" pitchFamily="18" charset="0"/>
                        </a:rPr>
                        <m:t>=</m:t>
                      </m:r>
                      <m:r>
                        <a:rPr lang="en-US" sz="1600" b="0" i="1" smtClean="0">
                          <a:latin typeface="Cambria Math" panose="02040503050406030204" pitchFamily="18" charset="0"/>
                        </a:rPr>
                        <m:t>𝑝𝑒𝑟𝑚𝑖𝑎𝑏𝑖𝑙𝑖𝑡𝑦</m:t>
                      </m:r>
                    </m:oMath>
                  </m:oMathPara>
                </a14:m>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r>
                        <a:rPr lang="en-US" sz="1600" b="0" i="1" smtClean="0">
                          <a:latin typeface="Cambria Math" panose="02040503050406030204" pitchFamily="18" charset="0"/>
                        </a:rPr>
                        <m:t>=</m:t>
                      </m:r>
                      <m:r>
                        <a:rPr lang="en-US" sz="1600" b="0" i="1" smtClean="0">
                          <a:latin typeface="Cambria Math" panose="02040503050406030204" pitchFamily="18" charset="0"/>
                        </a:rPr>
                        <m:t>𝑝𝑟𝑒𝑠𝑠𝑢𝑟𝑒</m:t>
                      </m:r>
                    </m:oMath>
                  </m:oMathPara>
                </a14:m>
                <a:endParaRPr lang="en-US" sz="16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𝑆𝑣</m:t>
                      </m:r>
                      <m:r>
                        <a:rPr lang="en-US" sz="1600" b="0" i="1" smtClean="0">
                          <a:latin typeface="Cambria Math" panose="02040503050406030204" pitchFamily="18" charset="0"/>
                        </a:rPr>
                        <m:t>=</m:t>
                      </m:r>
                      <m:r>
                        <a:rPr lang="en-US" sz="1600" b="0" i="1" smtClean="0">
                          <a:latin typeface="Cambria Math" panose="02040503050406030204" pitchFamily="18" charset="0"/>
                        </a:rPr>
                        <m:t>𝑓𝑙𝑢𝑖𝑑</m:t>
                      </m:r>
                      <m:r>
                        <a:rPr lang="en-US" sz="1600" b="0" i="1" smtClean="0">
                          <a:latin typeface="Cambria Math" panose="02040503050406030204" pitchFamily="18" charset="0"/>
                        </a:rPr>
                        <m:t> </m:t>
                      </m:r>
                      <m:r>
                        <a:rPr lang="en-US" sz="1600" b="0" i="1" smtClean="0">
                          <a:latin typeface="Cambria Math" panose="02040503050406030204" pitchFamily="18" charset="0"/>
                        </a:rPr>
                        <m:t>𝑣𝑜𝑙𝑢𝑚𝑒𝑡𝑟𝑖𝑐</m:t>
                      </m:r>
                      <m:r>
                        <a:rPr lang="en-US" sz="1600" b="0" i="1" smtClean="0">
                          <a:latin typeface="Cambria Math" panose="02040503050406030204" pitchFamily="18" charset="0"/>
                        </a:rPr>
                        <m:t> </m:t>
                      </m:r>
                      <m:r>
                        <a:rPr lang="en-US" sz="1600" b="0" i="1" smtClean="0">
                          <a:latin typeface="Cambria Math" panose="02040503050406030204" pitchFamily="18" charset="0"/>
                        </a:rPr>
                        <m:t>𝑠𝑜𝑢𝑟𝑐𝑒</m:t>
                      </m:r>
                      <m:r>
                        <a:rPr lang="en-US" sz="1600" b="0" i="1" smtClean="0">
                          <a:latin typeface="Cambria Math" panose="02040503050406030204" pitchFamily="18" charset="0"/>
                        </a:rPr>
                        <m:t> </m:t>
                      </m:r>
                      <m:r>
                        <a:rPr lang="en-US" sz="1600" b="0" i="1" smtClean="0">
                          <a:latin typeface="Cambria Math" panose="02040503050406030204" pitchFamily="18" charset="0"/>
                        </a:rPr>
                        <m:t>𝑓𝑖𝑒𝑙𝑑</m:t>
                      </m:r>
                    </m:oMath>
                  </m:oMathPara>
                </a14:m>
                <a:endParaRPr lang="en-US" sz="1600" dirty="0"/>
              </a:p>
            </p:txBody>
          </p:sp>
        </mc:Choice>
        <mc:Fallback xmlns="">
          <p:sp>
            <p:nvSpPr>
              <p:cNvPr id="16" name="Rectángulo 15"/>
              <p:cNvSpPr>
                <a:spLocks noRot="1" noChangeAspect="1" noMove="1" noResize="1" noEditPoints="1" noAdjustHandles="1" noChangeArrowheads="1" noChangeShapeType="1" noTextEdit="1"/>
              </p:cNvSpPr>
              <p:nvPr/>
            </p:nvSpPr>
            <p:spPr>
              <a:xfrm>
                <a:off x="403412" y="4536518"/>
                <a:ext cx="6096000" cy="1077218"/>
              </a:xfrm>
              <a:prstGeom prst="rect">
                <a:avLst/>
              </a:prstGeom>
              <a:blipFill rotWithShape="0">
                <a:blip r:embed="rId10"/>
                <a:stretch>
                  <a:fillRect b="-2260"/>
                </a:stretch>
              </a:blipFill>
            </p:spPr>
            <p:txBody>
              <a:bodyPr/>
              <a:lstStyle/>
              <a:p>
                <a:r>
                  <a:rPr lang="en-US">
                    <a:noFill/>
                  </a:rPr>
                  <a:t> </a:t>
                </a:r>
              </a:p>
            </p:txBody>
          </p:sp>
        </mc:Fallback>
      </mc:AlternateContent>
    </p:spTree>
    <p:extLst>
      <p:ext uri="{BB962C8B-B14F-4D97-AF65-F5344CB8AC3E}">
        <p14:creationId xmlns:p14="http://schemas.microsoft.com/office/powerpoint/2010/main" val="6664250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Regional </a:t>
                </a:r>
                <a:r>
                  <a:rPr lang="en-US" sz="2000" b="1" dirty="0">
                    <a:latin typeface="+mj-lt"/>
                  </a:rPr>
                  <a:t>Perfusion Modelling by Porous Media </a:t>
                </a:r>
                <a:r>
                  <a:rPr lang="en-US" sz="2000" b="1" dirty="0" smtClean="0">
                    <a:latin typeface="+mj-lt"/>
                  </a:rPr>
                  <a:t>Flow / Multi compartment </a:t>
                </a:r>
              </a:p>
              <a:p>
                <a:pPr algn="l"/>
                <a:r>
                  <a:rPr lang="en-US" sz="2000" dirty="0">
                    <a:solidFill>
                      <a:srgbClr val="0070C0"/>
                    </a:solidFill>
                    <a:latin typeface="+mj-lt"/>
                  </a:rPr>
                  <a:t>Simple implementation (Boxes)</a:t>
                </a:r>
              </a:p>
              <a:p>
                <a:pPr algn="l"/>
                <a:endParaRPr lang="en-US" sz="2000" dirty="0" smtClean="0">
                  <a:latin typeface="+mj-lt"/>
                </a:endParaRPr>
              </a:p>
              <a:p>
                <a:pPr marL="342900" indent="-342900" algn="l">
                  <a:buFont typeface="Arial" panose="020B0604020202020204" pitchFamily="34" charset="0"/>
                  <a:buChar char="•"/>
                </a:pPr>
                <a:r>
                  <a:rPr lang="en-US" sz="2000" dirty="0" smtClean="0">
                    <a:solidFill>
                      <a:srgbClr val="0070C0"/>
                    </a:solidFill>
                    <a:latin typeface="+mj-lt"/>
                  </a:rPr>
                  <a:t>Geometry – Square  (</a:t>
                </a:r>
                <a:r>
                  <a:rPr lang="en-US" sz="2000" b="1" dirty="0" smtClean="0">
                    <a:solidFill>
                      <a:srgbClr val="0070C0"/>
                    </a:solidFill>
                    <a:latin typeface="+mj-lt"/>
                  </a:rPr>
                  <a:t>1x1x1 cm</a:t>
                </a:r>
                <a:r>
                  <a:rPr lang="en-US" sz="2000" dirty="0" smtClean="0">
                    <a:solidFill>
                      <a:srgbClr val="0070C0"/>
                    </a:solidFill>
                    <a:latin typeface="+mj-lt"/>
                  </a:rPr>
                  <a:t>)</a:t>
                </a:r>
              </a:p>
              <a:p>
                <a:pPr marL="342900" indent="-342900" algn="l">
                  <a:buFont typeface="Arial" panose="020B0604020202020204" pitchFamily="34" charset="0"/>
                  <a:buChar char="•"/>
                </a:pPr>
                <a:r>
                  <a:rPr lang="en-US" sz="2000" dirty="0" smtClean="0">
                    <a:solidFill>
                      <a:srgbClr val="0070C0"/>
                    </a:solidFill>
                    <a:latin typeface="+mj-lt"/>
                  </a:rPr>
                  <a:t>Pressure (Face N°= f(sin) mmHg, Face N°= </a:t>
                </a:r>
                <a:r>
                  <a:rPr lang="en-US" sz="2000" b="1" dirty="0" smtClean="0">
                    <a:solidFill>
                      <a:srgbClr val="0070C0"/>
                    </a:solidFill>
                    <a:latin typeface="+mj-lt"/>
                  </a:rPr>
                  <a:t>Value</a:t>
                </a:r>
                <a:r>
                  <a:rPr lang="en-US" sz="2000" dirty="0" smtClean="0">
                    <a:solidFill>
                      <a:srgbClr val="0070C0"/>
                    </a:solidFill>
                    <a:latin typeface="+mj-lt"/>
                  </a:rPr>
                  <a:t> mmHg)</a:t>
                </a:r>
              </a:p>
              <a:p>
                <a:pPr marL="342900" indent="-342900" algn="l">
                  <a:buFont typeface="Arial" panose="020B0604020202020204" pitchFamily="34" charset="0"/>
                  <a:buChar char="•"/>
                </a:pPr>
                <a:r>
                  <a:rPr lang="en-US" sz="2000" dirty="0" smtClean="0">
                    <a:solidFill>
                      <a:srgbClr val="0070C0"/>
                    </a:solidFill>
                    <a:latin typeface="+mj-lt"/>
                  </a:rPr>
                  <a:t>Boundary conditions (Inflow facet N°=1, Outlet facet N°=6)</a:t>
                </a:r>
              </a:p>
              <a:p>
                <a:pPr marL="342900" indent="-342900" algn="l">
                  <a:buFont typeface="Arial" panose="020B0604020202020204" pitchFamily="34" charset="0"/>
                  <a:buChar char="•"/>
                </a:pPr>
                <a:r>
                  <a:rPr lang="en-US" sz="2000" dirty="0" smtClean="0">
                    <a:solidFill>
                      <a:srgbClr val="0070C0"/>
                    </a:solidFill>
                    <a:latin typeface="+mj-lt"/>
                  </a:rPr>
                  <a:t>Permeability constants between compartments </a:t>
                </a:r>
                <a:r>
                  <a:rPr lang="en-US" sz="2000" dirty="0" smtClean="0">
                    <a:solidFill>
                      <a:srgbClr val="0070C0"/>
                    </a:solidFill>
                  </a:rPr>
                  <a:t>(</a:t>
                </a:r>
                <a14:m>
                  <m:oMath xmlns:m="http://schemas.openxmlformats.org/officeDocument/2006/math">
                    <m:sSub>
                      <m:sSubPr>
                        <m:ctrlPr>
                          <a:rPr lang="en-US" sz="2000" i="1" smtClean="0">
                            <a:solidFill>
                              <a:srgbClr val="0070C0"/>
                            </a:solidFill>
                            <a:latin typeface="Cambria Math" panose="02040503050406030204" pitchFamily="18" charset="0"/>
                          </a:rPr>
                        </m:ctrlPr>
                      </m:sSubPr>
                      <m:e>
                        <m:r>
                          <a:rPr lang="en-US" sz="2000" i="1" smtClean="0">
                            <a:solidFill>
                              <a:srgbClr val="0070C0"/>
                            </a:solidFill>
                            <a:latin typeface="Cambria Math" panose="02040503050406030204" pitchFamily="18" charset="0"/>
                            <a:ea typeface="Cambria Math" panose="02040503050406030204" pitchFamily="18" charset="0"/>
                          </a:rPr>
                          <m:t>𝛽</m:t>
                        </m:r>
                      </m:e>
                      <m:sub>
                        <m:r>
                          <a:rPr lang="es-MX" sz="2000" b="0" i="1" smtClean="0">
                            <a:solidFill>
                              <a:srgbClr val="0070C0"/>
                            </a:solidFill>
                            <a:latin typeface="Cambria Math" panose="02040503050406030204" pitchFamily="18" charset="0"/>
                          </a:rPr>
                          <m:t>1</m:t>
                        </m:r>
                      </m:sub>
                    </m:sSub>
                    <m:r>
                      <a:rPr lang="es-MX" sz="2000" b="0" i="1" smtClean="0">
                        <a:solidFill>
                          <a:srgbClr val="0070C0"/>
                        </a:solidFill>
                        <a:latin typeface="Cambria Math" panose="02040503050406030204" pitchFamily="18" charset="0"/>
                      </a:rPr>
                      <m:t>=0.5</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𝛽</m:t>
                        </m:r>
                      </m:e>
                      <m:sub>
                        <m:r>
                          <a:rPr lang="es-MX" sz="2000" i="1">
                            <a:solidFill>
                              <a:srgbClr val="0070C0"/>
                            </a:solidFill>
                            <a:latin typeface="Cambria Math" panose="02040503050406030204" pitchFamily="18" charset="0"/>
                          </a:rPr>
                          <m:t>1</m:t>
                        </m:r>
                      </m:sub>
                    </m:sSub>
                    <m:r>
                      <a:rPr lang="es-MX" sz="2000" i="1">
                        <a:solidFill>
                          <a:srgbClr val="0070C0"/>
                        </a:solidFill>
                        <a:latin typeface="Cambria Math" panose="02040503050406030204" pitchFamily="18" charset="0"/>
                      </a:rPr>
                      <m:t>=0.</m:t>
                    </m:r>
                    <m:r>
                      <a:rPr lang="es-MX" sz="2000" b="0" i="1" smtClean="0">
                        <a:solidFill>
                          <a:srgbClr val="0070C0"/>
                        </a:solidFill>
                        <a:latin typeface="Cambria Math" panose="02040503050406030204" pitchFamily="18" charset="0"/>
                      </a:rPr>
                      <m:t>4</m:t>
                    </m:r>
                  </m:oMath>
                </a14:m>
                <a:r>
                  <a:rPr lang="en-US" sz="2000" dirty="0" smtClean="0">
                    <a:solidFill>
                      <a:srgbClr val="0070C0"/>
                    </a:solidFill>
                  </a:rPr>
                  <a:t>,</a:t>
                </a:r>
                <a:r>
                  <a:rPr lang="en-US" sz="2000" dirty="0">
                    <a:solidFill>
                      <a:srgbClr val="0070C0"/>
                    </a:solidFill>
                  </a:rPr>
                  <a:t> </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𝛽</m:t>
                        </m:r>
                      </m:e>
                      <m:sub>
                        <m:r>
                          <a:rPr lang="es-MX" sz="2000" i="1">
                            <a:solidFill>
                              <a:srgbClr val="0070C0"/>
                            </a:solidFill>
                            <a:latin typeface="Cambria Math" panose="02040503050406030204" pitchFamily="18" charset="0"/>
                          </a:rPr>
                          <m:t>1</m:t>
                        </m:r>
                      </m:sub>
                    </m:sSub>
                    <m:r>
                      <a:rPr lang="es-MX" sz="2000" i="1">
                        <a:solidFill>
                          <a:srgbClr val="0070C0"/>
                        </a:solidFill>
                        <a:latin typeface="Cambria Math" panose="02040503050406030204" pitchFamily="18" charset="0"/>
                      </a:rPr>
                      <m:t>=0.</m:t>
                    </m:r>
                    <m:r>
                      <a:rPr lang="es-MX" sz="2000" b="0" i="1" smtClean="0">
                        <a:solidFill>
                          <a:srgbClr val="0070C0"/>
                        </a:solidFill>
                        <a:latin typeface="Cambria Math" panose="02040503050406030204" pitchFamily="18" charset="0"/>
                      </a:rPr>
                      <m:t>3</m:t>
                    </m:r>
                  </m:oMath>
                </a14:m>
                <a:r>
                  <a:rPr lang="en-US" sz="2000" dirty="0" smtClean="0">
                    <a:solidFill>
                      <a:srgbClr val="0070C0"/>
                    </a:solidFill>
                  </a:rPr>
                  <a:t>)</a:t>
                </a:r>
                <a:endParaRPr lang="en-US" sz="2000" dirty="0">
                  <a:solidFill>
                    <a:srgbClr val="0070C0"/>
                  </a:solidFill>
                </a:endParaRPr>
              </a:p>
              <a:p>
                <a:pPr marL="342900" indent="-342900" algn="l">
                  <a:buFont typeface="Arial" panose="020B0604020202020204" pitchFamily="34" charset="0"/>
                  <a:buChar char="•"/>
                </a:pPr>
                <a:endParaRPr lang="en-US" sz="2000" dirty="0">
                  <a:solidFill>
                    <a:srgbClr val="0070C0"/>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5"/>
                <a:ext cx="11510682" cy="5444379"/>
              </a:xfrm>
              <a:blipFill rotWithShape="0">
                <a:blip r:embed="rId3"/>
                <a:stretch>
                  <a:fillRect l="-530" t="-1120"/>
                </a:stretch>
              </a:blipFill>
            </p:spPr>
            <p:txBody>
              <a:bodyPr/>
              <a:lstStyle/>
              <a:p>
                <a:r>
                  <a:rPr lang="en-US">
                    <a:noFill/>
                  </a:rPr>
                  <a:t> </a:t>
                </a:r>
              </a:p>
            </p:txBody>
          </p:sp>
        </mc:Fallback>
      </mc:AlternateContent>
      <p:pic>
        <p:nvPicPr>
          <p:cNvPr id="5" name="Imagen 4"/>
          <p:cNvPicPr>
            <a:picLocks noChangeAspect="1"/>
          </p:cNvPicPr>
          <p:nvPr/>
        </p:nvPicPr>
        <p:blipFill rotWithShape="1">
          <a:blip r:embed="rId4"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6"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17</a:t>
            </a:fld>
            <a:endParaRPr lang="en-US"/>
          </a:p>
        </p:txBody>
      </p:sp>
      <p:sp>
        <p:nvSpPr>
          <p:cNvPr id="4" name="Cubo 3"/>
          <p:cNvSpPr/>
          <p:nvPr/>
        </p:nvSpPr>
        <p:spPr>
          <a:xfrm rot="16200000">
            <a:off x="9523130" y="1899383"/>
            <a:ext cx="1991893" cy="2023979"/>
          </a:xfrm>
          <a:prstGeom prst="cube">
            <a:avLst>
              <a:gd name="adj" fmla="val 2543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Conector curvado 12"/>
          <p:cNvCxnSpPr/>
          <p:nvPr/>
        </p:nvCxnSpPr>
        <p:spPr>
          <a:xfrm>
            <a:off x="8701238" y="2100092"/>
            <a:ext cx="805849" cy="3447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p:nvPr/>
        </p:nvCxnSpPr>
        <p:spPr>
          <a:xfrm>
            <a:off x="8721134" y="2310753"/>
            <a:ext cx="805849" cy="3447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p:cNvCxnSpPr/>
          <p:nvPr/>
        </p:nvCxnSpPr>
        <p:spPr>
          <a:xfrm>
            <a:off x="8721134" y="2580462"/>
            <a:ext cx="805849" cy="3447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p:cNvCxnSpPr/>
          <p:nvPr/>
        </p:nvCxnSpPr>
        <p:spPr>
          <a:xfrm>
            <a:off x="8701237" y="2859192"/>
            <a:ext cx="805849" cy="34472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7997007" y="2380265"/>
                <a:ext cx="6674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MX" b="0" i="0" smtClean="0">
                          <a:latin typeface="Cambria Math" panose="02040503050406030204" pitchFamily="18" charset="0"/>
                        </a:rPr>
                        <m:t>sin</m:t>
                      </m:r>
                      <m:r>
                        <a:rPr lang="es-MX" b="0" i="1" smtClean="0">
                          <a:latin typeface="Cambria Math" panose="02040503050406030204" pitchFamily="18" charset="0"/>
                        </a:rPr>
                        <m:t>⁡(</m:t>
                      </m:r>
                      <m:r>
                        <a:rPr lang="es-MX" b="0" i="1" smtClean="0">
                          <a:latin typeface="Cambria Math" panose="02040503050406030204" pitchFamily="18" charset="0"/>
                        </a:rPr>
                        <m:t>𝑥</m:t>
                      </m:r>
                      <m:r>
                        <a:rPr lang="es-MX" b="0" i="1" smtClean="0">
                          <a:latin typeface="Cambria Math" panose="02040503050406030204" pitchFamily="18" charset="0"/>
                        </a:rPr>
                        <m:t>)</m:t>
                      </m:r>
                    </m:oMath>
                  </m:oMathPara>
                </a14:m>
                <a:endParaRPr lang="en-US"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7997007" y="2380265"/>
                <a:ext cx="667427" cy="276999"/>
              </a:xfrm>
              <a:prstGeom prst="rect">
                <a:avLst/>
              </a:prstGeom>
              <a:blipFill rotWithShape="0">
                <a:blip r:embed="rId7"/>
                <a:stretch>
                  <a:fillRect l="-8257" t="-2174" r="-12844" b="-32609"/>
                </a:stretch>
              </a:blipFill>
            </p:spPr>
            <p:txBody>
              <a:bodyPr/>
              <a:lstStyle/>
              <a:p>
                <a:r>
                  <a:rPr lang="en-US">
                    <a:noFill/>
                  </a:rPr>
                  <a:t> </a:t>
                </a:r>
              </a:p>
            </p:txBody>
          </p:sp>
        </mc:Fallback>
      </mc:AlternateContent>
      <p:cxnSp>
        <p:nvCxnSpPr>
          <p:cNvPr id="19" name="Conector recto de flecha 18"/>
          <p:cNvCxnSpPr/>
          <p:nvPr/>
        </p:nvCxnSpPr>
        <p:spPr>
          <a:xfrm flipV="1">
            <a:off x="10001294" y="1410117"/>
            <a:ext cx="28875" cy="67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V="1">
            <a:off x="10153694" y="1562517"/>
            <a:ext cx="28875" cy="67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V="1">
            <a:off x="10881494" y="1426276"/>
            <a:ext cx="28875" cy="67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V="1">
            <a:off x="11036076" y="1562517"/>
            <a:ext cx="28875" cy="67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7187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Regional </a:t>
            </a:r>
            <a:r>
              <a:rPr lang="en-US" sz="2000" b="1" dirty="0">
                <a:latin typeface="+mj-lt"/>
              </a:rPr>
              <a:t>Perfusion Modelling by Porous Media </a:t>
            </a:r>
            <a:r>
              <a:rPr lang="en-US" sz="2000" b="1" dirty="0" smtClean="0">
                <a:latin typeface="+mj-lt"/>
              </a:rPr>
              <a:t>Flow / Multi compartment </a:t>
            </a:r>
          </a:p>
          <a:p>
            <a:pPr algn="l"/>
            <a:r>
              <a:rPr lang="en-US" sz="2000" dirty="0" smtClean="0">
                <a:solidFill>
                  <a:srgbClr val="0070C0"/>
                </a:solidFill>
                <a:latin typeface="+mj-lt"/>
              </a:rPr>
              <a:t>Simple implementation (Boxes)</a:t>
            </a:r>
          </a:p>
          <a:p>
            <a:pPr algn="l"/>
            <a:endParaRPr lang="en-US" sz="2000" b="1"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18</a:t>
            </a:fld>
            <a:endParaRPr lang="en-US"/>
          </a:p>
        </p:txBody>
      </p:sp>
      <p:sp>
        <p:nvSpPr>
          <p:cNvPr id="14" name="CuadroTexto 13"/>
          <p:cNvSpPr txBox="1"/>
          <p:nvPr/>
        </p:nvSpPr>
        <p:spPr>
          <a:xfrm>
            <a:off x="2098307" y="4216482"/>
            <a:ext cx="2733575" cy="338554"/>
          </a:xfrm>
          <a:prstGeom prst="rect">
            <a:avLst/>
          </a:prstGeom>
          <a:noFill/>
        </p:spPr>
        <p:txBody>
          <a:bodyPr wrap="square" rtlCol="0">
            <a:spAutoFit/>
          </a:bodyPr>
          <a:lstStyle/>
          <a:p>
            <a:pPr algn="ctr"/>
            <a:r>
              <a:rPr lang="en-US" sz="1600" dirty="0" smtClean="0">
                <a:solidFill>
                  <a:srgbClr val="0070C0"/>
                </a:solidFill>
                <a:latin typeface="Calibri Light" panose="020F0302020204030204" pitchFamily="34" charset="0"/>
              </a:rPr>
              <a:t>Comp 1</a:t>
            </a:r>
            <a:endParaRPr lang="en-US" sz="1600" dirty="0">
              <a:solidFill>
                <a:srgbClr val="0070C0"/>
              </a:solidFill>
              <a:latin typeface="Calibri Light" panose="020F0302020204030204" pitchFamily="34" charset="0"/>
            </a:endParaRPr>
          </a:p>
        </p:txBody>
      </p:sp>
      <p:sp>
        <p:nvSpPr>
          <p:cNvPr id="11" name="Cubo 10"/>
          <p:cNvSpPr/>
          <p:nvPr/>
        </p:nvSpPr>
        <p:spPr>
          <a:xfrm rot="16200000">
            <a:off x="2448562" y="2053379"/>
            <a:ext cx="1991893" cy="2023979"/>
          </a:xfrm>
          <a:prstGeom prst="cube">
            <a:avLst>
              <a:gd name="adj" fmla="val 2543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Cubo 11"/>
          <p:cNvSpPr/>
          <p:nvPr/>
        </p:nvSpPr>
        <p:spPr>
          <a:xfrm rot="16200000">
            <a:off x="5013426" y="2072008"/>
            <a:ext cx="1991893" cy="2023979"/>
          </a:xfrm>
          <a:prstGeom prst="cube">
            <a:avLst>
              <a:gd name="adj" fmla="val 254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Cubo 12"/>
          <p:cNvSpPr/>
          <p:nvPr/>
        </p:nvSpPr>
        <p:spPr>
          <a:xfrm rot="16200000">
            <a:off x="7732830" y="2208546"/>
            <a:ext cx="1991893" cy="2023979"/>
          </a:xfrm>
          <a:prstGeom prst="cube">
            <a:avLst>
              <a:gd name="adj" fmla="val 2543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CuadroTexto 14"/>
          <p:cNvSpPr txBox="1"/>
          <p:nvPr/>
        </p:nvSpPr>
        <p:spPr>
          <a:xfrm>
            <a:off x="4831882" y="4339919"/>
            <a:ext cx="2733575" cy="338554"/>
          </a:xfrm>
          <a:prstGeom prst="rect">
            <a:avLst/>
          </a:prstGeom>
          <a:noFill/>
        </p:spPr>
        <p:txBody>
          <a:bodyPr wrap="square" rtlCol="0">
            <a:spAutoFit/>
          </a:bodyPr>
          <a:lstStyle/>
          <a:p>
            <a:pPr algn="ctr"/>
            <a:r>
              <a:rPr lang="en-US" sz="1600" dirty="0" smtClean="0">
                <a:solidFill>
                  <a:srgbClr val="0070C0"/>
                </a:solidFill>
                <a:latin typeface="Calibri Light" panose="020F0302020204030204" pitchFamily="34" charset="0"/>
              </a:rPr>
              <a:t>Comp 2</a:t>
            </a:r>
            <a:endParaRPr lang="en-US" sz="1600" dirty="0">
              <a:solidFill>
                <a:srgbClr val="0070C0"/>
              </a:solidFill>
              <a:latin typeface="Calibri Light" panose="020F0302020204030204" pitchFamily="34" charset="0"/>
            </a:endParaRPr>
          </a:p>
        </p:txBody>
      </p:sp>
      <p:sp>
        <p:nvSpPr>
          <p:cNvPr id="16" name="CuadroTexto 15"/>
          <p:cNvSpPr txBox="1"/>
          <p:nvPr/>
        </p:nvSpPr>
        <p:spPr>
          <a:xfrm>
            <a:off x="7565457" y="4280283"/>
            <a:ext cx="2733575" cy="338554"/>
          </a:xfrm>
          <a:prstGeom prst="rect">
            <a:avLst/>
          </a:prstGeom>
          <a:noFill/>
        </p:spPr>
        <p:txBody>
          <a:bodyPr wrap="square" rtlCol="0">
            <a:spAutoFit/>
          </a:bodyPr>
          <a:lstStyle/>
          <a:p>
            <a:pPr algn="ctr"/>
            <a:r>
              <a:rPr lang="en-US" sz="1600" dirty="0" smtClean="0">
                <a:solidFill>
                  <a:srgbClr val="0070C0"/>
                </a:solidFill>
                <a:latin typeface="Calibri Light" panose="020F0302020204030204" pitchFamily="34" charset="0"/>
              </a:rPr>
              <a:t>Comp 3</a:t>
            </a:r>
            <a:endParaRPr lang="en-US" sz="1600" dirty="0">
              <a:solidFill>
                <a:srgbClr val="0070C0"/>
              </a:solidFill>
              <a:latin typeface="Calibri Light" panose="020F0302020204030204" pitchFamily="34" charset="0"/>
            </a:endParaRPr>
          </a:p>
        </p:txBody>
      </p:sp>
    </p:spTree>
    <p:extLst>
      <p:ext uri="{BB962C8B-B14F-4D97-AF65-F5344CB8AC3E}">
        <p14:creationId xmlns:p14="http://schemas.microsoft.com/office/powerpoint/2010/main" val="3514765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Regional </a:t>
                </a:r>
                <a:r>
                  <a:rPr lang="en-US" sz="2000" b="1" dirty="0">
                    <a:latin typeface="+mj-lt"/>
                  </a:rPr>
                  <a:t>Perfusion Modelling by Porous Media </a:t>
                </a:r>
                <a:r>
                  <a:rPr lang="en-US" sz="2000" b="1" dirty="0" smtClean="0">
                    <a:latin typeface="+mj-lt"/>
                  </a:rPr>
                  <a:t>Flow / Multi compartment </a:t>
                </a:r>
              </a:p>
              <a:p>
                <a:pPr algn="l"/>
                <a:r>
                  <a:rPr lang="en-US" sz="2000" dirty="0" smtClean="0">
                    <a:latin typeface="+mj-lt"/>
                  </a:rPr>
                  <a:t>Real geometry implementation (Left ventricle)</a:t>
                </a:r>
              </a:p>
              <a:p>
                <a:pPr algn="l"/>
                <a:endParaRPr lang="en-US" sz="2000" b="1" dirty="0" smtClean="0">
                  <a:latin typeface="+mj-lt"/>
                </a:endParaRPr>
              </a:p>
              <a:p>
                <a:pPr marL="342900" indent="-342900" algn="l">
                  <a:buFont typeface="Arial" panose="020B0604020202020204" pitchFamily="34" charset="0"/>
                  <a:buChar char="•"/>
                </a:pPr>
                <a:r>
                  <a:rPr lang="en-US" sz="2000" dirty="0" smtClean="0">
                    <a:solidFill>
                      <a:srgbClr val="0070C0"/>
                    </a:solidFill>
                    <a:latin typeface="+mj-lt"/>
                  </a:rPr>
                  <a:t>Geometry – Mesh (Real heart left ventricle geometry)</a:t>
                </a:r>
              </a:p>
              <a:p>
                <a:pPr marL="342900" indent="-342900" algn="l">
                  <a:buFont typeface="Arial" panose="020B0604020202020204" pitchFamily="34" charset="0"/>
                  <a:buChar char="•"/>
                </a:pPr>
                <a:r>
                  <a:rPr lang="en-US" sz="2000" dirty="0" smtClean="0">
                    <a:solidFill>
                      <a:srgbClr val="0070C0"/>
                    </a:solidFill>
                    <a:latin typeface="+mj-lt"/>
                  </a:rPr>
                  <a:t>Pressure (</a:t>
                </a:r>
                <a:r>
                  <a:rPr lang="en-US" sz="2000" b="1" dirty="0" smtClean="0">
                    <a:solidFill>
                      <a:srgbClr val="0070C0"/>
                    </a:solidFill>
                    <a:latin typeface="+mj-lt"/>
                  </a:rPr>
                  <a:t>Field vs Time graph</a:t>
                </a:r>
                <a:r>
                  <a:rPr lang="en-US" sz="2000" dirty="0" smtClean="0">
                    <a:solidFill>
                      <a:srgbClr val="0070C0"/>
                    </a:solidFill>
                    <a:latin typeface="+mj-lt"/>
                  </a:rPr>
                  <a:t>)</a:t>
                </a:r>
              </a:p>
              <a:p>
                <a:pPr marL="342900" indent="-342900" algn="l">
                  <a:buFont typeface="Arial" panose="020B0604020202020204" pitchFamily="34" charset="0"/>
                  <a:buChar char="•"/>
                </a:pPr>
                <a:r>
                  <a:rPr lang="en-US" sz="2000" dirty="0" smtClean="0">
                    <a:solidFill>
                      <a:srgbClr val="0070C0"/>
                    </a:solidFill>
                    <a:latin typeface="+mj-lt"/>
                  </a:rPr>
                  <a:t>Markers (Random data set of input)</a:t>
                </a:r>
              </a:p>
              <a:p>
                <a:pPr marL="342900" indent="-342900" algn="l">
                  <a:buFont typeface="Arial" panose="020B0604020202020204" pitchFamily="34" charset="0"/>
                  <a:buChar char="•"/>
                </a:pPr>
                <a:r>
                  <a:rPr lang="en-US" sz="2000" dirty="0" smtClean="0">
                    <a:solidFill>
                      <a:srgbClr val="0070C0"/>
                    </a:solidFill>
                    <a:latin typeface="+mj-lt"/>
                  </a:rPr>
                  <a:t>Permeability between </a:t>
                </a:r>
                <a:r>
                  <a:rPr lang="en-US" sz="2000" dirty="0" smtClean="0">
                    <a:solidFill>
                      <a:srgbClr val="0070C0"/>
                    </a:solidFill>
                    <a:latin typeface="+mj-lt"/>
                  </a:rPr>
                  <a:t>compartments </a:t>
                </a:r>
              </a:p>
              <a:p>
                <a:pPr algn="l"/>
                <a:r>
                  <a:rPr lang="en-US" sz="2000" dirty="0">
                    <a:solidFill>
                      <a:srgbClr val="0070C0"/>
                    </a:solidFill>
                    <a:latin typeface="+mj-lt"/>
                  </a:rPr>
                  <a:t> </a:t>
                </a:r>
                <a:r>
                  <a:rPr lang="en-US" sz="2000" dirty="0" smtClean="0">
                    <a:solidFill>
                      <a:srgbClr val="0070C0"/>
                    </a:solidFill>
                    <a:latin typeface="+mj-lt"/>
                  </a:rPr>
                  <a:t>      </a:t>
                </a:r>
                <a:r>
                  <a:rPr lang="en-US" sz="2000" dirty="0" smtClean="0">
                    <a:solidFill>
                      <a:srgbClr val="0070C0"/>
                    </a:solidFill>
                  </a:rPr>
                  <a:t>(</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𝛽</m:t>
                        </m:r>
                      </m:e>
                      <m:sub>
                        <m:r>
                          <a:rPr lang="es-MX" sz="2000" i="1">
                            <a:solidFill>
                              <a:srgbClr val="0070C0"/>
                            </a:solidFill>
                            <a:latin typeface="Cambria Math" panose="02040503050406030204" pitchFamily="18" charset="0"/>
                          </a:rPr>
                          <m:t>1</m:t>
                        </m:r>
                      </m:sub>
                    </m:sSub>
                    <m:r>
                      <a:rPr lang="es-MX" sz="2000" i="1">
                        <a:solidFill>
                          <a:srgbClr val="0070C0"/>
                        </a:solidFill>
                        <a:latin typeface="Cambria Math" panose="02040503050406030204" pitchFamily="18" charset="0"/>
                      </a:rPr>
                      <m:t>=0.5</m:t>
                    </m:r>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𝛽</m:t>
                        </m:r>
                      </m:e>
                      <m:sub>
                        <m:r>
                          <a:rPr lang="es-MX" sz="2000" i="1">
                            <a:solidFill>
                              <a:srgbClr val="0070C0"/>
                            </a:solidFill>
                            <a:latin typeface="Cambria Math" panose="02040503050406030204" pitchFamily="18" charset="0"/>
                          </a:rPr>
                          <m:t>1</m:t>
                        </m:r>
                      </m:sub>
                    </m:sSub>
                    <m:r>
                      <a:rPr lang="es-MX" sz="2000" i="1">
                        <a:solidFill>
                          <a:srgbClr val="0070C0"/>
                        </a:solidFill>
                        <a:latin typeface="Cambria Math" panose="02040503050406030204" pitchFamily="18" charset="0"/>
                      </a:rPr>
                      <m:t>=0.</m:t>
                    </m:r>
                    <m:r>
                      <a:rPr lang="es-MX" sz="2000" i="1">
                        <a:solidFill>
                          <a:srgbClr val="0070C0"/>
                        </a:solidFill>
                        <a:latin typeface="Cambria Math" panose="02040503050406030204" pitchFamily="18" charset="0"/>
                      </a:rPr>
                      <m:t>4</m:t>
                    </m:r>
                  </m:oMath>
                </a14:m>
                <a:r>
                  <a:rPr lang="en-US" sz="2000" dirty="0">
                    <a:solidFill>
                      <a:srgbClr val="0070C0"/>
                    </a:solidFill>
                  </a:rPr>
                  <a:t>,</a:t>
                </a:r>
                <a:r>
                  <a:rPr lang="en-US" sz="2000" dirty="0">
                    <a:solidFill>
                      <a:srgbClr val="0070C0"/>
                    </a:solidFill>
                  </a:rPr>
                  <a:t> </a:t>
                </a:r>
                <a14:m>
                  <m:oMath xmlns:m="http://schemas.openxmlformats.org/officeDocument/2006/math">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ea typeface="Cambria Math" panose="02040503050406030204" pitchFamily="18" charset="0"/>
                          </a:rPr>
                          <m:t>𝛽</m:t>
                        </m:r>
                      </m:e>
                      <m:sub>
                        <m:r>
                          <a:rPr lang="es-MX" sz="2000" i="1">
                            <a:solidFill>
                              <a:srgbClr val="0070C0"/>
                            </a:solidFill>
                            <a:latin typeface="Cambria Math" panose="02040503050406030204" pitchFamily="18" charset="0"/>
                          </a:rPr>
                          <m:t>1</m:t>
                        </m:r>
                      </m:sub>
                    </m:sSub>
                    <m:r>
                      <a:rPr lang="es-MX" sz="2000" i="1">
                        <a:solidFill>
                          <a:srgbClr val="0070C0"/>
                        </a:solidFill>
                        <a:latin typeface="Cambria Math" panose="02040503050406030204" pitchFamily="18" charset="0"/>
                      </a:rPr>
                      <m:t>=0.</m:t>
                    </m:r>
                    <m:r>
                      <a:rPr lang="es-MX" sz="2000" i="1">
                        <a:solidFill>
                          <a:srgbClr val="0070C0"/>
                        </a:solidFill>
                        <a:latin typeface="Cambria Math" panose="02040503050406030204" pitchFamily="18" charset="0"/>
                      </a:rPr>
                      <m:t>3</m:t>
                    </m:r>
                  </m:oMath>
                </a14:m>
                <a:r>
                  <a:rPr lang="en-US" sz="2000" dirty="0">
                    <a:solidFill>
                      <a:srgbClr val="0070C0"/>
                    </a:solidFill>
                  </a:rPr>
                  <a:t>)</a:t>
                </a:r>
                <a:endParaRPr lang="en-US" sz="2000" dirty="0">
                  <a:solidFill>
                    <a:srgbClr val="0070C0"/>
                  </a:solidFill>
                </a:endParaRPr>
              </a:p>
              <a:p>
                <a:pPr marL="342900" indent="-342900" algn="l">
                  <a:buFont typeface="Arial" panose="020B0604020202020204" pitchFamily="34" charset="0"/>
                  <a:buChar char="•"/>
                </a:pPr>
                <a:endParaRPr lang="en-US" sz="2000" dirty="0">
                  <a:solidFill>
                    <a:srgbClr val="0070C0"/>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5"/>
                <a:ext cx="11510682" cy="5444379"/>
              </a:xfrm>
              <a:blipFill rotWithShape="0">
                <a:blip r:embed="rId3"/>
                <a:stretch>
                  <a:fillRect l="-530" t="-1120"/>
                </a:stretch>
              </a:blipFill>
            </p:spPr>
            <p:txBody>
              <a:bodyPr/>
              <a:lstStyle/>
              <a:p>
                <a:r>
                  <a:rPr lang="en-US">
                    <a:noFill/>
                  </a:rPr>
                  <a:t> </a:t>
                </a:r>
              </a:p>
            </p:txBody>
          </p:sp>
        </mc:Fallback>
      </mc:AlternateContent>
      <p:pic>
        <p:nvPicPr>
          <p:cNvPr id="5" name="Imagen 4"/>
          <p:cNvPicPr>
            <a:picLocks noChangeAspect="1"/>
          </p:cNvPicPr>
          <p:nvPr/>
        </p:nvPicPr>
        <p:blipFill rotWithShape="1">
          <a:blip r:embed="rId4"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6"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19</a:t>
            </a:fld>
            <a:endParaRPr lang="en-US"/>
          </a:p>
        </p:txBody>
      </p:sp>
      <p:pic>
        <p:nvPicPr>
          <p:cNvPr id="11" name="Imagen 10"/>
          <p:cNvPicPr>
            <a:picLocks noChangeAspect="1"/>
          </p:cNvPicPr>
          <p:nvPr/>
        </p:nvPicPr>
        <p:blipFill rotWithShape="1">
          <a:blip r:embed="rId7" cstate="print">
            <a:extLst>
              <a:ext uri="{28A0092B-C50C-407E-A947-70E740481C1C}">
                <a14:useLocalDpi xmlns:a14="http://schemas.microsoft.com/office/drawing/2010/main" val="0"/>
              </a:ext>
            </a:extLst>
          </a:blip>
          <a:srcRect l="22839" r="24012"/>
          <a:stretch/>
        </p:blipFill>
        <p:spPr>
          <a:xfrm>
            <a:off x="8520765" y="1552768"/>
            <a:ext cx="2519412" cy="3053749"/>
          </a:xfrm>
          <a:prstGeom prst="rect">
            <a:avLst/>
          </a:prstGeom>
        </p:spPr>
      </p:pic>
      <p:sp>
        <p:nvSpPr>
          <p:cNvPr id="4" name="Elipse 3"/>
          <p:cNvSpPr/>
          <p:nvPr/>
        </p:nvSpPr>
        <p:spPr>
          <a:xfrm>
            <a:off x="9018871" y="2637322"/>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ipse 22"/>
          <p:cNvSpPr/>
          <p:nvPr/>
        </p:nvSpPr>
        <p:spPr>
          <a:xfrm>
            <a:off x="9294205" y="2627649"/>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ipse 23"/>
          <p:cNvSpPr/>
          <p:nvPr/>
        </p:nvSpPr>
        <p:spPr>
          <a:xfrm>
            <a:off x="9202175" y="3052984"/>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ipse 24"/>
          <p:cNvSpPr/>
          <p:nvPr/>
        </p:nvSpPr>
        <p:spPr>
          <a:xfrm>
            <a:off x="9300622" y="3426593"/>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ipse 25"/>
          <p:cNvSpPr/>
          <p:nvPr/>
        </p:nvSpPr>
        <p:spPr>
          <a:xfrm>
            <a:off x="9968564" y="2782046"/>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ipse 26"/>
          <p:cNvSpPr/>
          <p:nvPr/>
        </p:nvSpPr>
        <p:spPr>
          <a:xfrm>
            <a:off x="9721515" y="3221599"/>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ipse 27"/>
          <p:cNvSpPr/>
          <p:nvPr/>
        </p:nvSpPr>
        <p:spPr>
          <a:xfrm>
            <a:off x="9774454" y="3761571"/>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ipse 28"/>
          <p:cNvSpPr/>
          <p:nvPr/>
        </p:nvSpPr>
        <p:spPr>
          <a:xfrm>
            <a:off x="10222937" y="3364028"/>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ipse 29"/>
          <p:cNvSpPr/>
          <p:nvPr/>
        </p:nvSpPr>
        <p:spPr>
          <a:xfrm>
            <a:off x="10238071" y="3856522"/>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n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0945" y="2078500"/>
            <a:ext cx="2139167" cy="2411325"/>
          </a:xfrm>
          <a:prstGeom prst="rect">
            <a:avLst/>
          </a:prstGeom>
        </p:spPr>
      </p:pic>
      <p:sp>
        <p:nvSpPr>
          <p:cNvPr id="33" name="Elipse 32"/>
          <p:cNvSpPr/>
          <p:nvPr/>
        </p:nvSpPr>
        <p:spPr>
          <a:xfrm>
            <a:off x="10471590" y="2927855"/>
            <a:ext cx="105878" cy="125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238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2615" y="1518588"/>
            <a:ext cx="5863210" cy="4453476"/>
          </a:xfrm>
          <a:prstGeom prst="rect">
            <a:avLst/>
          </a:prstGeom>
        </p:spPr>
      </p:pic>
      <p:sp>
        <p:nvSpPr>
          <p:cNvPr id="12" name="Rectángulo 11"/>
          <p:cNvSpPr/>
          <p:nvPr/>
        </p:nvSpPr>
        <p:spPr>
          <a:xfrm>
            <a:off x="376799" y="350807"/>
            <a:ext cx="9491101" cy="830997"/>
          </a:xfrm>
          <a:prstGeom prst="rect">
            <a:avLst/>
          </a:prstGeom>
        </p:spPr>
        <p:txBody>
          <a:bodyPr wrap="square">
            <a:spAutoFit/>
          </a:bodyPr>
          <a:lstStyle/>
          <a:p>
            <a:r>
              <a:rPr lang="en-US" sz="2400" b="1" dirty="0"/>
              <a:t>610,000 people</a:t>
            </a:r>
            <a:r>
              <a:rPr lang="en-US" sz="2400" dirty="0"/>
              <a:t> die of heart disease in the United States every </a:t>
            </a:r>
            <a:r>
              <a:rPr lang="en-US" sz="2400" dirty="0" smtClean="0"/>
              <a:t>year </a:t>
            </a:r>
          </a:p>
          <a:p>
            <a:r>
              <a:rPr lang="en-US" sz="2400" dirty="0" smtClean="0"/>
              <a:t>That is</a:t>
            </a:r>
            <a:r>
              <a:rPr lang="en-US" sz="2400" dirty="0"/>
              <a:t> </a:t>
            </a:r>
            <a:r>
              <a:rPr lang="en-US" sz="2400" b="1" dirty="0"/>
              <a:t>1 in every 4 deaths</a:t>
            </a:r>
            <a:r>
              <a:rPr lang="en-US" sz="2400" dirty="0"/>
              <a:t>.</a:t>
            </a:r>
            <a:endParaRPr lang="en-US" sz="2400" b="0" i="0" dirty="0">
              <a:solidFill>
                <a:srgbClr val="000000"/>
              </a:solidFill>
              <a:effectLst/>
              <a:latin typeface="Lato"/>
            </a:endParaRPr>
          </a:p>
        </p:txBody>
      </p:sp>
    </p:spTree>
    <p:extLst>
      <p:ext uri="{BB962C8B-B14F-4D97-AF65-F5344CB8AC3E}">
        <p14:creationId xmlns:p14="http://schemas.microsoft.com/office/powerpoint/2010/main" val="760972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b="1" dirty="0" smtClean="0">
                <a:latin typeface="+mj-lt"/>
              </a:rPr>
              <a:t>Results</a:t>
            </a:r>
            <a:endParaRPr lang="en-US" sz="2000" b="1" dirty="0" smtClean="0">
              <a:latin typeface="+mj-lt"/>
            </a:endParaRPr>
          </a:p>
          <a:p>
            <a:pPr algn="l"/>
            <a:endParaRPr lang="en-US" sz="2000" b="1"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20</a:t>
            </a:fld>
            <a:endParaRPr lang="en-US"/>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095" y="2209565"/>
            <a:ext cx="3911696" cy="2520000"/>
          </a:xfrm>
          <a:prstGeom prst="rect">
            <a:avLst/>
          </a:prstGeom>
        </p:spPr>
      </p:pic>
      <p:pic>
        <p:nvPicPr>
          <p:cNvPr id="4" name="Imagen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8788" y="2265986"/>
            <a:ext cx="3846500" cy="2520000"/>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5283" y="2290134"/>
            <a:ext cx="3846501" cy="2520000"/>
          </a:xfrm>
          <a:prstGeom prst="rect">
            <a:avLst/>
          </a:prstGeom>
        </p:spPr>
      </p:pic>
      <p:sp>
        <p:nvSpPr>
          <p:cNvPr id="11" name="CuadroTexto 10"/>
          <p:cNvSpPr txBox="1"/>
          <p:nvPr/>
        </p:nvSpPr>
        <p:spPr>
          <a:xfrm>
            <a:off x="2156059" y="4941153"/>
            <a:ext cx="7642459" cy="338554"/>
          </a:xfrm>
          <a:prstGeom prst="rect">
            <a:avLst/>
          </a:prstGeom>
          <a:noFill/>
        </p:spPr>
        <p:txBody>
          <a:bodyPr wrap="square" rtlCol="0">
            <a:spAutoFit/>
          </a:bodyPr>
          <a:lstStyle/>
          <a:p>
            <a:pPr algn="ctr"/>
            <a:r>
              <a:rPr lang="en-US" sz="1600" dirty="0" smtClean="0">
                <a:solidFill>
                  <a:srgbClr val="0070C0"/>
                </a:solidFill>
                <a:latin typeface="Calibri Light" panose="020F0302020204030204" pitchFamily="34" charset="0"/>
              </a:rPr>
              <a:t>Pressure field at 0.5 seconds for …….(?)</a:t>
            </a:r>
            <a:endParaRPr lang="en-US" sz="1600" dirty="0">
              <a:solidFill>
                <a:srgbClr val="0070C0"/>
              </a:solidFill>
              <a:latin typeface="Calibri Light" panose="020F0302020204030204" pitchFamily="34" charset="0"/>
            </a:endParaRPr>
          </a:p>
        </p:txBody>
      </p:sp>
    </p:spTree>
    <p:extLst>
      <p:ext uri="{BB962C8B-B14F-4D97-AF65-F5344CB8AC3E}">
        <p14:creationId xmlns:p14="http://schemas.microsoft.com/office/powerpoint/2010/main" val="3755595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b="1" dirty="0" smtClean="0">
                <a:latin typeface="+mj-lt"/>
              </a:rPr>
              <a:t>Results</a:t>
            </a:r>
            <a:endParaRPr lang="en-US" sz="2000" b="1" dirty="0" smtClean="0">
              <a:latin typeface="+mj-lt"/>
            </a:endParaRPr>
          </a:p>
          <a:p>
            <a:pPr algn="l"/>
            <a:endParaRPr lang="en-US" sz="2000" b="1"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21</a:t>
            </a:fld>
            <a:endParaRPr lang="en-US"/>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693" y="2209565"/>
            <a:ext cx="3846500" cy="2520000"/>
          </a:xfrm>
          <a:prstGeom prst="rect">
            <a:avLst/>
          </a:prstGeom>
        </p:spPr>
      </p:pic>
      <p:pic>
        <p:nvPicPr>
          <p:cNvPr id="4" name="Imagen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28788" y="2265986"/>
            <a:ext cx="3846500" cy="2520000"/>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5283" y="2290134"/>
            <a:ext cx="3846500" cy="2520000"/>
          </a:xfrm>
          <a:prstGeom prst="rect">
            <a:avLst/>
          </a:prstGeom>
        </p:spPr>
      </p:pic>
      <p:sp>
        <p:nvSpPr>
          <p:cNvPr id="11" name="CuadroTexto 10"/>
          <p:cNvSpPr txBox="1"/>
          <p:nvPr/>
        </p:nvSpPr>
        <p:spPr>
          <a:xfrm>
            <a:off x="2156059" y="4941153"/>
            <a:ext cx="7642459" cy="338554"/>
          </a:xfrm>
          <a:prstGeom prst="rect">
            <a:avLst/>
          </a:prstGeom>
          <a:noFill/>
        </p:spPr>
        <p:txBody>
          <a:bodyPr wrap="square" rtlCol="0">
            <a:spAutoFit/>
          </a:bodyPr>
          <a:lstStyle/>
          <a:p>
            <a:pPr algn="ctr"/>
            <a:r>
              <a:rPr lang="en-US" sz="1600" dirty="0" smtClean="0">
                <a:solidFill>
                  <a:srgbClr val="0070C0"/>
                </a:solidFill>
                <a:latin typeface="Calibri Light" panose="020F0302020204030204" pitchFamily="34" charset="0"/>
              </a:rPr>
              <a:t>Pressure field at 0.5 seconds for …….(?)</a:t>
            </a:r>
            <a:endParaRPr lang="en-US" sz="1600" dirty="0">
              <a:solidFill>
                <a:srgbClr val="0070C0"/>
              </a:solidFill>
              <a:latin typeface="Calibri Light" panose="020F0302020204030204" pitchFamily="34" charset="0"/>
            </a:endParaRPr>
          </a:p>
        </p:txBody>
      </p:sp>
    </p:spTree>
    <p:extLst>
      <p:ext uri="{BB962C8B-B14F-4D97-AF65-F5344CB8AC3E}">
        <p14:creationId xmlns:p14="http://schemas.microsoft.com/office/powerpoint/2010/main" val="643567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b="1" dirty="0" smtClean="0">
                <a:latin typeface="+mj-lt"/>
              </a:rPr>
              <a:t>Conclusions</a:t>
            </a:r>
            <a:endParaRPr lang="en-US" sz="2000" b="1" dirty="0" smtClean="0">
              <a:latin typeface="+mj-lt"/>
            </a:endParaRPr>
          </a:p>
          <a:p>
            <a:pPr algn="l"/>
            <a:endParaRPr lang="en-US" sz="2000" dirty="0" smtClean="0">
              <a:solidFill>
                <a:srgbClr val="0070C0"/>
              </a:solidFill>
              <a:latin typeface="+mj-lt"/>
            </a:endParaRPr>
          </a:p>
          <a:p>
            <a:pPr algn="l"/>
            <a:r>
              <a:rPr lang="en-US" sz="2000" dirty="0" smtClean="0">
                <a:solidFill>
                  <a:srgbClr val="0070C0"/>
                </a:solidFill>
                <a:latin typeface="+mj-lt"/>
              </a:rPr>
              <a:t>Some </a:t>
            </a:r>
            <a:r>
              <a:rPr lang="en-US" sz="2000" dirty="0" smtClean="0">
                <a:solidFill>
                  <a:srgbClr val="0070C0"/>
                </a:solidFill>
                <a:latin typeface="+mj-lt"/>
              </a:rPr>
              <a:t>Remarks </a:t>
            </a:r>
          </a:p>
          <a:p>
            <a:pPr algn="l"/>
            <a:endParaRPr lang="en-US" sz="2000" dirty="0">
              <a:solidFill>
                <a:srgbClr val="0070C0"/>
              </a:solidFill>
              <a:latin typeface="+mj-lt"/>
            </a:endParaRPr>
          </a:p>
          <a:p>
            <a:pPr algn="l"/>
            <a:endParaRPr lang="en-US" sz="2000" dirty="0" smtClean="0">
              <a:solidFill>
                <a:srgbClr val="0070C0"/>
              </a:solidFill>
              <a:latin typeface="+mj-lt"/>
            </a:endParaRPr>
          </a:p>
          <a:p>
            <a:pPr algn="l"/>
            <a:r>
              <a:rPr lang="en-US" sz="2000" dirty="0" smtClean="0">
                <a:solidFill>
                  <a:srgbClr val="0070C0"/>
                </a:solidFill>
                <a:latin typeface="+mj-lt"/>
              </a:rPr>
              <a:t>Imp Simple Geometry</a:t>
            </a:r>
          </a:p>
          <a:p>
            <a:pPr algn="l"/>
            <a:endParaRPr lang="en-US" sz="2000" dirty="0">
              <a:solidFill>
                <a:srgbClr val="0070C0"/>
              </a:solidFill>
              <a:latin typeface="+mj-lt"/>
            </a:endParaRPr>
          </a:p>
          <a:p>
            <a:pPr algn="l"/>
            <a:endParaRPr lang="en-US" sz="2000" dirty="0" smtClean="0">
              <a:solidFill>
                <a:srgbClr val="0070C0"/>
              </a:solidFill>
              <a:latin typeface="+mj-lt"/>
            </a:endParaRPr>
          </a:p>
          <a:p>
            <a:pPr algn="l"/>
            <a:endParaRPr lang="en-US" sz="2000" dirty="0" smtClean="0">
              <a:solidFill>
                <a:srgbClr val="0070C0"/>
              </a:solidFill>
              <a:latin typeface="+mj-lt"/>
            </a:endParaRPr>
          </a:p>
          <a:p>
            <a:pPr algn="l"/>
            <a:r>
              <a:rPr lang="en-US" sz="2000" dirty="0" smtClean="0">
                <a:solidFill>
                  <a:srgbClr val="0070C0"/>
                </a:solidFill>
                <a:latin typeface="+mj-lt"/>
              </a:rPr>
              <a:t>Imp Real LV Geometry</a:t>
            </a:r>
          </a:p>
          <a:p>
            <a:pPr algn="l"/>
            <a:endParaRPr lang="en-US" sz="2000" b="1"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22</a:t>
            </a:fld>
            <a:endParaRPr lang="en-US"/>
          </a:p>
        </p:txBody>
      </p:sp>
      <p:sp>
        <p:nvSpPr>
          <p:cNvPr id="11" name="Cubo 10"/>
          <p:cNvSpPr/>
          <p:nvPr/>
        </p:nvSpPr>
        <p:spPr>
          <a:xfrm rot="16200000">
            <a:off x="3222821" y="2124990"/>
            <a:ext cx="1059396" cy="1196207"/>
          </a:xfrm>
          <a:prstGeom prst="cube">
            <a:avLst>
              <a:gd name="adj" fmla="val 2543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Cubo 11"/>
          <p:cNvSpPr/>
          <p:nvPr/>
        </p:nvSpPr>
        <p:spPr>
          <a:xfrm rot="16200000">
            <a:off x="5787685" y="2143619"/>
            <a:ext cx="1059396" cy="1196207"/>
          </a:xfrm>
          <a:prstGeom prst="cube">
            <a:avLst>
              <a:gd name="adj" fmla="val 2543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Cubo 12"/>
          <p:cNvSpPr/>
          <p:nvPr/>
        </p:nvSpPr>
        <p:spPr>
          <a:xfrm rot="16200000">
            <a:off x="8507089" y="2280157"/>
            <a:ext cx="1059396" cy="1196207"/>
          </a:xfrm>
          <a:prstGeom prst="cube">
            <a:avLst>
              <a:gd name="adj" fmla="val 2543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1090" y="3772277"/>
            <a:ext cx="2002857" cy="1312154"/>
          </a:xfrm>
          <a:prstGeom prst="rect">
            <a:avLst/>
          </a:prstGeom>
        </p:spPr>
      </p:pic>
      <p:pic>
        <p:nvPicPr>
          <p:cNvPr id="15" name="Imagen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71446" y="3772277"/>
            <a:ext cx="2002857" cy="1312154"/>
          </a:xfrm>
          <a:prstGeom prst="rect">
            <a:avLst/>
          </a:prstGeom>
        </p:spPr>
      </p:pic>
      <p:pic>
        <p:nvPicPr>
          <p:cNvPr id="16" name="Imagen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5537" y="3772277"/>
            <a:ext cx="2002857" cy="1312154"/>
          </a:xfrm>
          <a:prstGeom prst="rect">
            <a:avLst/>
          </a:prstGeom>
        </p:spPr>
      </p:pic>
    </p:spTree>
    <p:extLst>
      <p:ext uri="{BB962C8B-B14F-4D97-AF65-F5344CB8AC3E}">
        <p14:creationId xmlns:p14="http://schemas.microsoft.com/office/powerpoint/2010/main" val="1985402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b="1" dirty="0" smtClean="0">
                <a:latin typeface="+mj-lt"/>
              </a:rPr>
              <a:t>Future Work</a:t>
            </a:r>
            <a:endParaRPr lang="en-US" sz="2000" b="1" dirty="0" smtClean="0">
              <a:latin typeface="+mj-lt"/>
            </a:endParaRPr>
          </a:p>
          <a:p>
            <a:pPr algn="l"/>
            <a:r>
              <a:rPr lang="en-US" sz="2000" dirty="0" smtClean="0">
                <a:solidFill>
                  <a:srgbClr val="0070C0"/>
                </a:solidFill>
                <a:latin typeface="+mj-lt"/>
              </a:rPr>
              <a:t>Implementation </a:t>
            </a:r>
            <a:r>
              <a:rPr lang="en-US" sz="2000" dirty="0" smtClean="0">
                <a:solidFill>
                  <a:srgbClr val="0070C0"/>
                </a:solidFill>
                <a:latin typeface="+mj-lt"/>
              </a:rPr>
              <a:t>in pathological heart conditions (San Diego work)</a:t>
            </a:r>
          </a:p>
          <a:p>
            <a:pPr algn="l"/>
            <a:endParaRPr lang="en-US" sz="2000" b="1"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23</a:t>
            </a:fld>
            <a:endParaRPr lang="en-US"/>
          </a:p>
        </p:txBody>
      </p:sp>
      <p:pic>
        <p:nvPicPr>
          <p:cNvPr id="11" name="Imagen 10"/>
          <p:cNvPicPr>
            <a:picLocks noChangeAspect="1"/>
          </p:cNvPicPr>
          <p:nvPr/>
        </p:nvPicPr>
        <p:blipFill rotWithShape="1">
          <a:blip r:embed="rId6" cstate="print">
            <a:extLst>
              <a:ext uri="{28A0092B-C50C-407E-A947-70E740481C1C}">
                <a14:useLocalDpi xmlns:a14="http://schemas.microsoft.com/office/drawing/2010/main" val="0"/>
              </a:ext>
            </a:extLst>
          </a:blip>
          <a:srcRect l="13276" b="7210"/>
          <a:stretch/>
        </p:blipFill>
        <p:spPr>
          <a:xfrm>
            <a:off x="8006227" y="3148205"/>
            <a:ext cx="2309348" cy="1414110"/>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8403" y="3044578"/>
            <a:ext cx="2267687" cy="1856764"/>
          </a:xfrm>
          <a:prstGeom prst="rect">
            <a:avLst/>
          </a:prstGeom>
        </p:spPr>
      </p:pic>
      <p:pic>
        <p:nvPicPr>
          <p:cNvPr id="13" name="Marcador de contenido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7375" y="2992047"/>
            <a:ext cx="1997510" cy="1840607"/>
          </a:xfrm>
          <a:prstGeom prst="rect">
            <a:avLst/>
          </a:prstGeom>
        </p:spPr>
      </p:pic>
    </p:spTree>
    <p:extLst>
      <p:ext uri="{BB962C8B-B14F-4D97-AF65-F5344CB8AC3E}">
        <p14:creationId xmlns:p14="http://schemas.microsoft.com/office/powerpoint/2010/main" val="4030979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n-US" dirty="0"/>
              <a:t/>
            </a:r>
            <a:br>
              <a:rPr lang="en-US" dirty="0"/>
            </a:br>
            <a:r>
              <a:rPr lang="en-US" dirty="0"/>
              <a:t> </a:t>
            </a:r>
            <a:r>
              <a:rPr lang="en-US" sz="2400" b="1" dirty="0"/>
              <a:t>Multiscale simulation of blood flow dynamics in the normal and ischemic coronary circulation </a:t>
            </a:r>
            <a:endParaRPr lang="en-US" b="1" dirty="0"/>
          </a:p>
        </p:txBody>
      </p:sp>
      <p:sp>
        <p:nvSpPr>
          <p:cNvPr id="3" name="Subtítulo 2"/>
          <p:cNvSpPr>
            <a:spLocks noGrp="1"/>
          </p:cNvSpPr>
          <p:nvPr>
            <p:ph type="subTitle" idx="1"/>
          </p:nvPr>
        </p:nvSpPr>
        <p:spPr>
          <a:xfrm>
            <a:off x="1524000" y="3846746"/>
            <a:ext cx="9144000" cy="1209347"/>
          </a:xfrm>
        </p:spPr>
        <p:txBody>
          <a:bodyPr>
            <a:normAutofit fontScale="92500" lnSpcReduction="10000"/>
          </a:bodyPr>
          <a:lstStyle/>
          <a:p>
            <a:r>
              <a:rPr lang="en-US" dirty="0" smtClean="0">
                <a:latin typeface="+mj-lt"/>
              </a:rPr>
              <a:t>Lars Erik </a:t>
            </a:r>
            <a:r>
              <a:rPr lang="en-US" dirty="0" err="1" smtClean="0">
                <a:latin typeface="+mj-lt"/>
              </a:rPr>
              <a:t>Ødegaard</a:t>
            </a:r>
            <a:endParaRPr lang="en-US" dirty="0" smtClean="0">
              <a:latin typeface="+mj-lt"/>
            </a:endParaRPr>
          </a:p>
          <a:p>
            <a:r>
              <a:rPr lang="en-US" dirty="0" smtClean="0">
                <a:latin typeface="+mj-lt"/>
              </a:rPr>
              <a:t>Alessandro </a:t>
            </a:r>
            <a:r>
              <a:rPr lang="en-US" dirty="0" err="1" smtClean="0">
                <a:latin typeface="+mj-lt"/>
              </a:rPr>
              <a:t>Masci</a:t>
            </a:r>
            <a:endParaRPr lang="en-US" dirty="0" smtClean="0">
              <a:latin typeface="+mj-lt"/>
            </a:endParaRPr>
          </a:p>
          <a:p>
            <a:r>
              <a:rPr lang="en-US" dirty="0" smtClean="0">
                <a:latin typeface="+mj-lt"/>
              </a:rPr>
              <a:t>J. Ivan Colorado Cervantes</a:t>
            </a:r>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Tree>
    <p:extLst>
      <p:ext uri="{BB962C8B-B14F-4D97-AF65-F5344CB8AC3E}">
        <p14:creationId xmlns:p14="http://schemas.microsoft.com/office/powerpoint/2010/main" val="3940168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322730"/>
            <a:ext cx="11510682" cy="5683624"/>
          </a:xfrm>
        </p:spPr>
        <p:txBody>
          <a:bodyPr anchor="ctr">
            <a:normAutofit/>
          </a:bodyPr>
          <a:lstStyle/>
          <a:p>
            <a:r>
              <a:rPr lang="en-US" dirty="0" smtClean="0"/>
              <a:t>Main objective:</a:t>
            </a:r>
          </a:p>
          <a:p>
            <a:pPr algn="l"/>
            <a:endParaRPr lang="en-US" dirty="0"/>
          </a:p>
          <a:p>
            <a:r>
              <a:rPr lang="en-US" dirty="0" smtClean="0"/>
              <a:t>Build multiscale </a:t>
            </a:r>
            <a:r>
              <a:rPr lang="en-US" dirty="0"/>
              <a:t>model of blood supply to the myocardium and explore the effects of myocardial ischemia on various aspects of the blood flow dynamics within the model. </a:t>
            </a:r>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4</a:t>
            </a:fld>
            <a:endParaRPr lang="en-US"/>
          </a:p>
        </p:txBody>
      </p:sp>
    </p:spTree>
    <p:extLst>
      <p:ext uri="{BB962C8B-B14F-4D97-AF65-F5344CB8AC3E}">
        <p14:creationId xmlns:p14="http://schemas.microsoft.com/office/powerpoint/2010/main" val="353116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b="1" dirty="0" smtClean="0">
                <a:latin typeface="+mj-lt"/>
              </a:rPr>
              <a:t>Outline</a:t>
            </a:r>
          </a:p>
          <a:p>
            <a:pPr marL="342900" indent="-342900" algn="l">
              <a:buFont typeface="Arial" panose="020B0604020202020204" pitchFamily="34" charset="0"/>
              <a:buChar char="•"/>
            </a:pPr>
            <a:r>
              <a:rPr lang="en-US" dirty="0" smtClean="0">
                <a:latin typeface="+mj-lt"/>
              </a:rPr>
              <a:t>Coronary System</a:t>
            </a:r>
            <a:endParaRPr lang="en-US" dirty="0" smtClean="0">
              <a:latin typeface="+mj-lt"/>
            </a:endParaRPr>
          </a:p>
          <a:p>
            <a:pPr marL="342900" indent="-342900" algn="l">
              <a:buFont typeface="Arial" panose="020B0604020202020204" pitchFamily="34" charset="0"/>
              <a:buChar char="•"/>
            </a:pPr>
            <a:r>
              <a:rPr lang="en-US" dirty="0" smtClean="0">
                <a:latin typeface="+mj-lt"/>
              </a:rPr>
              <a:t>Regional </a:t>
            </a:r>
            <a:r>
              <a:rPr lang="en-US" dirty="0">
                <a:latin typeface="+mj-lt"/>
              </a:rPr>
              <a:t>Perfusion by Porous Media </a:t>
            </a:r>
            <a:r>
              <a:rPr lang="en-US" dirty="0" smtClean="0">
                <a:latin typeface="+mj-lt"/>
              </a:rPr>
              <a:t>Flow</a:t>
            </a:r>
          </a:p>
          <a:p>
            <a:pPr marL="342900" indent="-342900" algn="l">
              <a:buFont typeface="Arial" panose="020B0604020202020204" pitchFamily="34" charset="0"/>
              <a:buChar char="•"/>
            </a:pPr>
            <a:r>
              <a:rPr lang="en-US" dirty="0" smtClean="0">
                <a:latin typeface="+mj-lt"/>
              </a:rPr>
              <a:t>Multi compartment model of Regional Perfusion</a:t>
            </a:r>
            <a:endParaRPr lang="en-US" dirty="0" smtClean="0">
              <a:latin typeface="+mj-lt"/>
            </a:endParaRPr>
          </a:p>
          <a:p>
            <a:pPr marL="342900" indent="-342900" algn="l">
              <a:buFont typeface="Arial" panose="020B0604020202020204" pitchFamily="34" charset="0"/>
              <a:buChar char="•"/>
            </a:pPr>
            <a:r>
              <a:rPr lang="en-US" dirty="0" smtClean="0">
                <a:latin typeface="+mj-lt"/>
              </a:rPr>
              <a:t>Results</a:t>
            </a:r>
            <a:r>
              <a:rPr lang="en-US" dirty="0" smtClean="0">
                <a:latin typeface="+mj-lt"/>
              </a:rPr>
              <a:t> Conclusion</a:t>
            </a:r>
            <a:endParaRPr lang="en-US"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5</a:t>
            </a:fld>
            <a:endParaRPr lang="en-US"/>
          </a:p>
        </p:txBody>
      </p:sp>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8540" y="561975"/>
            <a:ext cx="1703780" cy="2568513"/>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5750" y="3868560"/>
            <a:ext cx="3448050" cy="846147"/>
          </a:xfrm>
          <a:prstGeom prst="rect">
            <a:avLst/>
          </a:prstGeom>
        </p:spPr>
      </p:pic>
    </p:spTree>
    <p:extLst>
      <p:ext uri="{BB962C8B-B14F-4D97-AF65-F5344CB8AC3E}">
        <p14:creationId xmlns:p14="http://schemas.microsoft.com/office/powerpoint/2010/main" val="3867410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11510682" cy="537280"/>
          </a:xfrm>
        </p:spPr>
        <p:txBody>
          <a:bodyPr>
            <a:normAutofit/>
          </a:bodyPr>
          <a:lstStyle/>
          <a:p>
            <a:pPr algn="l"/>
            <a:r>
              <a:rPr lang="en-US" b="1" dirty="0" smtClean="0">
                <a:latin typeface="+mj-lt"/>
              </a:rPr>
              <a:t>Outline</a:t>
            </a:r>
            <a:endParaRPr lang="en-US" b="1" dirty="0" smtClean="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6</a:t>
            </a:fld>
            <a:endParaRPr lang="en-US"/>
          </a:p>
        </p:txBody>
      </p:sp>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9448" y="1575525"/>
            <a:ext cx="1983871" cy="2990760"/>
          </a:xfrm>
          <a:prstGeom prst="rect">
            <a:avLst/>
          </a:prstGeom>
        </p:spPr>
      </p:pic>
      <p:sp>
        <p:nvSpPr>
          <p:cNvPr id="2" name="Rectángulo 1"/>
          <p:cNvSpPr/>
          <p:nvPr/>
        </p:nvSpPr>
        <p:spPr>
          <a:xfrm>
            <a:off x="1353561" y="4749180"/>
            <a:ext cx="1415644" cy="307777"/>
          </a:xfrm>
          <a:prstGeom prst="rect">
            <a:avLst/>
          </a:prstGeom>
        </p:spPr>
        <p:txBody>
          <a:bodyPr wrap="none">
            <a:spAutoFit/>
          </a:bodyPr>
          <a:lstStyle/>
          <a:p>
            <a:r>
              <a:rPr lang="en-US" sz="1400" dirty="0"/>
              <a:t>Coronary System</a:t>
            </a:r>
          </a:p>
        </p:txBody>
      </p:sp>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5933" y="1154502"/>
            <a:ext cx="4583492" cy="1124783"/>
          </a:xfrm>
          <a:prstGeom prst="rect">
            <a:avLst/>
          </a:prstGeom>
        </p:spPr>
      </p:pic>
      <p:sp>
        <p:nvSpPr>
          <p:cNvPr id="4" name="Rectángulo 3"/>
          <p:cNvSpPr/>
          <p:nvPr/>
        </p:nvSpPr>
        <p:spPr>
          <a:xfrm>
            <a:off x="6246507" y="2850480"/>
            <a:ext cx="4539512" cy="307777"/>
          </a:xfrm>
          <a:prstGeom prst="rect">
            <a:avLst/>
          </a:prstGeom>
        </p:spPr>
        <p:txBody>
          <a:bodyPr wrap="none">
            <a:spAutoFit/>
          </a:bodyPr>
          <a:lstStyle/>
          <a:p>
            <a:r>
              <a:rPr lang="en-US" sz="1400" dirty="0" smtClean="0"/>
              <a:t>Multi Compartment </a:t>
            </a:r>
            <a:r>
              <a:rPr lang="en-US" sz="1400" dirty="0"/>
              <a:t>M</a:t>
            </a:r>
            <a:r>
              <a:rPr lang="en-US" sz="1400" dirty="0" smtClean="0"/>
              <a:t>odel </a:t>
            </a:r>
            <a:r>
              <a:rPr lang="en-US" sz="1400" dirty="0"/>
              <a:t>Perfusion by Porous Media Flow</a:t>
            </a:r>
          </a:p>
        </p:txBody>
      </p:sp>
      <p:pic>
        <p:nvPicPr>
          <p:cNvPr id="13" name="Imagen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4886" y="297607"/>
            <a:ext cx="1792592" cy="2020657"/>
          </a:xfrm>
          <a:prstGeom prst="rect">
            <a:avLst/>
          </a:prstGeom>
        </p:spPr>
      </p:pic>
      <p:sp>
        <p:nvSpPr>
          <p:cNvPr id="6" name="Rectángulo 5"/>
          <p:cNvSpPr/>
          <p:nvPr/>
        </p:nvSpPr>
        <p:spPr>
          <a:xfrm>
            <a:off x="4849316" y="2541425"/>
            <a:ext cx="3196324" cy="307777"/>
          </a:xfrm>
          <a:prstGeom prst="rect">
            <a:avLst/>
          </a:prstGeom>
        </p:spPr>
        <p:txBody>
          <a:bodyPr wrap="none">
            <a:spAutoFit/>
          </a:bodyPr>
          <a:lstStyle/>
          <a:p>
            <a:r>
              <a:rPr lang="en-US" sz="1400" dirty="0"/>
              <a:t>Regional Perfusion by Porous Media Flow</a:t>
            </a:r>
          </a:p>
        </p:txBody>
      </p:sp>
      <p:pic>
        <p:nvPicPr>
          <p:cNvPr id="14" name="Imagen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86475" y="3603891"/>
            <a:ext cx="3564236" cy="2335078"/>
          </a:xfrm>
          <a:prstGeom prst="rect">
            <a:avLst/>
          </a:prstGeom>
        </p:spPr>
      </p:pic>
      <p:sp>
        <p:nvSpPr>
          <p:cNvPr id="15" name="Rectángulo 14"/>
          <p:cNvSpPr/>
          <p:nvPr/>
        </p:nvSpPr>
        <p:spPr>
          <a:xfrm>
            <a:off x="7402876" y="5938969"/>
            <a:ext cx="707310" cy="307777"/>
          </a:xfrm>
          <a:prstGeom prst="rect">
            <a:avLst/>
          </a:prstGeom>
        </p:spPr>
        <p:txBody>
          <a:bodyPr wrap="none">
            <a:spAutoFit/>
          </a:bodyPr>
          <a:lstStyle/>
          <a:p>
            <a:r>
              <a:rPr lang="en-US" sz="1400" dirty="0" smtClean="0"/>
              <a:t>Results</a:t>
            </a:r>
            <a:endParaRPr lang="en-US" sz="1400" dirty="0"/>
          </a:p>
        </p:txBody>
      </p:sp>
    </p:spTree>
    <p:extLst>
      <p:ext uri="{BB962C8B-B14F-4D97-AF65-F5344CB8AC3E}">
        <p14:creationId xmlns:p14="http://schemas.microsoft.com/office/powerpoint/2010/main" val="3626407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Cardiovascular </a:t>
            </a:r>
            <a:r>
              <a:rPr lang="en-US" sz="2000" b="1" dirty="0" smtClean="0">
                <a:latin typeface="+mj-lt"/>
              </a:rPr>
              <a:t>system</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7</a:t>
            </a:fld>
            <a:endParaRPr lang="en-US" dirty="0"/>
          </a:p>
        </p:txBody>
      </p:sp>
      <p:pic>
        <p:nvPicPr>
          <p:cNvPr id="36" name="Imagen 35"/>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41899" y="1699978"/>
            <a:ext cx="1099593" cy="2057810"/>
          </a:xfrm>
          <a:prstGeom prst="rect">
            <a:avLst/>
          </a:prstGeom>
        </p:spPr>
      </p:pic>
      <p:sp>
        <p:nvSpPr>
          <p:cNvPr id="37" name="CuadroTexto 36"/>
          <p:cNvSpPr txBox="1"/>
          <p:nvPr/>
        </p:nvSpPr>
        <p:spPr>
          <a:xfrm>
            <a:off x="3786632" y="2050623"/>
            <a:ext cx="1512168" cy="369332"/>
          </a:xfrm>
          <a:prstGeom prst="rect">
            <a:avLst/>
          </a:prstGeom>
          <a:noFill/>
        </p:spPr>
        <p:txBody>
          <a:bodyPr wrap="square" rtlCol="0">
            <a:spAutoFit/>
          </a:bodyPr>
          <a:lstStyle/>
          <a:p>
            <a:r>
              <a:rPr lang="en-US" dirty="0">
                <a:latin typeface="Calibri Light" panose="020F0302020204030204" pitchFamily="34" charset="0"/>
              </a:rPr>
              <a:t>Veins</a:t>
            </a:r>
          </a:p>
        </p:txBody>
      </p:sp>
      <p:sp>
        <p:nvSpPr>
          <p:cNvPr id="38" name="CuadroTexto 37"/>
          <p:cNvSpPr txBox="1"/>
          <p:nvPr/>
        </p:nvSpPr>
        <p:spPr>
          <a:xfrm>
            <a:off x="3800902" y="4062365"/>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cxnSp>
        <p:nvCxnSpPr>
          <p:cNvPr id="39" name="Conector curvado 38"/>
          <p:cNvCxnSpPr/>
          <p:nvPr/>
        </p:nvCxnSpPr>
        <p:spPr>
          <a:xfrm>
            <a:off x="4285650" y="1500300"/>
            <a:ext cx="814427" cy="342398"/>
          </a:xfrm>
          <a:prstGeom prst="curvedConnector3">
            <a:avLst>
              <a:gd name="adj1" fmla="val 9609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ector curvado 39"/>
          <p:cNvCxnSpPr/>
          <p:nvPr/>
        </p:nvCxnSpPr>
        <p:spPr>
          <a:xfrm rot="10800000" flipV="1">
            <a:off x="4278860" y="4555104"/>
            <a:ext cx="821216" cy="216945"/>
          </a:xfrm>
          <a:prstGeom prst="curvedConnector3">
            <a:avLst>
              <a:gd name="adj1" fmla="val -399"/>
            </a:avLst>
          </a:prstGeom>
          <a:ln>
            <a:tailEnd type="triangle"/>
          </a:ln>
        </p:spPr>
        <p:style>
          <a:lnRef idx="3">
            <a:schemeClr val="accent5"/>
          </a:lnRef>
          <a:fillRef idx="0">
            <a:schemeClr val="accent5"/>
          </a:fillRef>
          <a:effectRef idx="2">
            <a:schemeClr val="accent5"/>
          </a:effectRef>
          <a:fontRef idx="minor">
            <a:schemeClr val="tx1"/>
          </a:fontRef>
        </p:style>
      </p:cxnSp>
      <p:sp>
        <p:nvSpPr>
          <p:cNvPr id="42" name="CuadroTexto 41"/>
          <p:cNvSpPr txBox="1"/>
          <p:nvPr/>
        </p:nvSpPr>
        <p:spPr>
          <a:xfrm>
            <a:off x="6899773" y="2050623"/>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sp>
        <p:nvSpPr>
          <p:cNvPr id="43" name="CuadroTexto 42"/>
          <p:cNvSpPr txBox="1"/>
          <p:nvPr/>
        </p:nvSpPr>
        <p:spPr>
          <a:xfrm>
            <a:off x="6844969" y="3877699"/>
            <a:ext cx="1512168" cy="369332"/>
          </a:xfrm>
          <a:prstGeom prst="rect">
            <a:avLst/>
          </a:prstGeom>
          <a:noFill/>
        </p:spPr>
        <p:txBody>
          <a:bodyPr wrap="square" rtlCol="0">
            <a:spAutoFit/>
          </a:bodyPr>
          <a:lstStyle/>
          <a:p>
            <a:r>
              <a:rPr lang="en-US" dirty="0">
                <a:latin typeface="Calibri Light" panose="020F0302020204030204" pitchFamily="34" charset="0"/>
              </a:rPr>
              <a:t>Arteries</a:t>
            </a:r>
          </a:p>
        </p:txBody>
      </p:sp>
      <p:cxnSp>
        <p:nvCxnSpPr>
          <p:cNvPr id="44" name="Conector curvado 43"/>
          <p:cNvCxnSpPr/>
          <p:nvPr/>
        </p:nvCxnSpPr>
        <p:spPr>
          <a:xfrm rot="10800000" flipV="1">
            <a:off x="6986506" y="1579921"/>
            <a:ext cx="772861" cy="277828"/>
          </a:xfrm>
          <a:prstGeom prst="curvedConnector3">
            <a:avLst>
              <a:gd name="adj1" fmla="val 97326"/>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Conector curvado 44"/>
          <p:cNvCxnSpPr/>
          <p:nvPr/>
        </p:nvCxnSpPr>
        <p:spPr>
          <a:xfrm>
            <a:off x="6944757" y="4540290"/>
            <a:ext cx="856356" cy="214028"/>
          </a:xfrm>
          <a:prstGeom prst="curvedConnector3">
            <a:avLst>
              <a:gd name="adj1" fmla="val 1669"/>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6" name="Imagen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0330" y="1485102"/>
            <a:ext cx="1071083" cy="1155381"/>
          </a:xfrm>
          <a:prstGeom prst="rect">
            <a:avLst/>
          </a:prstGeom>
        </p:spPr>
      </p:pic>
      <p:pic>
        <p:nvPicPr>
          <p:cNvPr id="47" name="Imagen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0329" y="3160034"/>
            <a:ext cx="1147228" cy="2146955"/>
          </a:xfrm>
          <a:prstGeom prst="rect">
            <a:avLst/>
          </a:prstGeom>
        </p:spPr>
      </p:pic>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a:latin typeface="Calibri Light" panose="020F0302020204030204" pitchFamily="34" charset="0"/>
              </a:rPr>
              <a:t>Cardiovascular system</a:t>
            </a:r>
          </a:p>
        </p:txBody>
      </p:sp>
      <p:pic>
        <p:nvPicPr>
          <p:cNvPr id="2" name="Imagen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p:pic>
        <p:nvPicPr>
          <p:cNvPr id="49" name="Imagen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3906" y="4165709"/>
            <a:ext cx="1071083" cy="1155381"/>
          </a:xfrm>
          <a:prstGeom prst="rect">
            <a:avLst/>
          </a:prstGeom>
        </p:spPr>
      </p:pic>
      <p:sp>
        <p:nvSpPr>
          <p:cNvPr id="4" name="CuadroTexto 3"/>
          <p:cNvSpPr txBox="1"/>
          <p:nvPr/>
        </p:nvSpPr>
        <p:spPr>
          <a:xfrm>
            <a:off x="5137452" y="2755202"/>
            <a:ext cx="504825" cy="369332"/>
          </a:xfrm>
          <a:prstGeom prst="rect">
            <a:avLst/>
          </a:prstGeom>
          <a:noFill/>
        </p:spPr>
        <p:txBody>
          <a:bodyPr wrap="square" rtlCol="0">
            <a:spAutoFit/>
          </a:bodyPr>
          <a:lstStyle/>
          <a:p>
            <a:r>
              <a:rPr lang="en-US" dirty="0" smtClean="0"/>
              <a:t>RA</a:t>
            </a:r>
            <a:endParaRPr lang="en-US" dirty="0"/>
          </a:p>
        </p:txBody>
      </p:sp>
      <p:sp>
        <p:nvSpPr>
          <p:cNvPr id="50" name="CuadroTexto 49"/>
          <p:cNvSpPr txBox="1"/>
          <p:nvPr/>
        </p:nvSpPr>
        <p:spPr>
          <a:xfrm>
            <a:off x="5185077" y="3507677"/>
            <a:ext cx="504825" cy="369332"/>
          </a:xfrm>
          <a:prstGeom prst="rect">
            <a:avLst/>
          </a:prstGeom>
          <a:noFill/>
        </p:spPr>
        <p:txBody>
          <a:bodyPr wrap="square" rtlCol="0">
            <a:spAutoFit/>
          </a:bodyPr>
          <a:lstStyle/>
          <a:p>
            <a:r>
              <a:rPr lang="en-US" dirty="0" smtClean="0"/>
              <a:t>RV</a:t>
            </a:r>
            <a:endParaRPr lang="en-US" dirty="0"/>
          </a:p>
        </p:txBody>
      </p:sp>
      <p:sp>
        <p:nvSpPr>
          <p:cNvPr id="51" name="CuadroTexto 50"/>
          <p:cNvSpPr txBox="1"/>
          <p:nvPr/>
        </p:nvSpPr>
        <p:spPr>
          <a:xfrm>
            <a:off x="6120162" y="2975368"/>
            <a:ext cx="504825" cy="369332"/>
          </a:xfrm>
          <a:prstGeom prst="rect">
            <a:avLst/>
          </a:prstGeom>
          <a:noFill/>
        </p:spPr>
        <p:txBody>
          <a:bodyPr wrap="square" rtlCol="0">
            <a:spAutoFit/>
          </a:bodyPr>
          <a:lstStyle/>
          <a:p>
            <a:r>
              <a:rPr lang="en-US" dirty="0"/>
              <a:t>L</a:t>
            </a:r>
            <a:r>
              <a:rPr lang="en-US" dirty="0" smtClean="0"/>
              <a:t>A</a:t>
            </a:r>
            <a:endParaRPr lang="en-US" dirty="0"/>
          </a:p>
        </p:txBody>
      </p:sp>
      <p:sp>
        <p:nvSpPr>
          <p:cNvPr id="52" name="CuadroTexto 51"/>
          <p:cNvSpPr txBox="1"/>
          <p:nvPr/>
        </p:nvSpPr>
        <p:spPr>
          <a:xfrm>
            <a:off x="5979979" y="3601306"/>
            <a:ext cx="504825" cy="369332"/>
          </a:xfrm>
          <a:prstGeom prst="rect">
            <a:avLst/>
          </a:prstGeom>
          <a:noFill/>
        </p:spPr>
        <p:txBody>
          <a:bodyPr wrap="square" rtlCol="0">
            <a:spAutoFit/>
          </a:bodyPr>
          <a:lstStyle/>
          <a:p>
            <a:r>
              <a:rPr lang="en-US" dirty="0" smtClean="0"/>
              <a:t>LV</a:t>
            </a:r>
            <a:endParaRPr lang="en-US" dirty="0"/>
          </a:p>
        </p:txBody>
      </p:sp>
    </p:spTree>
    <p:extLst>
      <p:ext uri="{BB962C8B-B14F-4D97-AF65-F5344CB8AC3E}">
        <p14:creationId xmlns:p14="http://schemas.microsoft.com/office/powerpoint/2010/main" val="4076869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b="1" dirty="0" smtClean="0">
                <a:latin typeface="+mj-lt"/>
              </a:rPr>
              <a:t>Coronary </a:t>
            </a:r>
            <a:r>
              <a:rPr lang="en-US" sz="2000" b="1" dirty="0" smtClean="0">
                <a:latin typeface="+mj-lt"/>
              </a:rPr>
              <a:t>Circulation</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8</a:t>
            </a:fld>
            <a:endParaRPr lang="en-US" dirty="0"/>
          </a:p>
        </p:txBody>
      </p:sp>
      <p:sp>
        <p:nvSpPr>
          <p:cNvPr id="37" name="CuadroTexto 36"/>
          <p:cNvSpPr txBox="1"/>
          <p:nvPr/>
        </p:nvSpPr>
        <p:spPr>
          <a:xfrm>
            <a:off x="3363592" y="3869671"/>
            <a:ext cx="1684194"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mc:AlternateContent xmlns:mc="http://schemas.openxmlformats.org/markup-compatibility/2006" xmlns:a14="http://schemas.microsoft.com/office/drawing/2010/main">
        <mc:Choice Requires="a14">
          <p:sp>
            <p:nvSpPr>
              <p:cNvPr id="52" name="CuadroTexto 51"/>
              <p:cNvSpPr txBox="1"/>
              <p:nvPr/>
            </p:nvSpPr>
            <p:spPr>
              <a:xfrm>
                <a:off x="5915085" y="3523986"/>
                <a:ext cx="50482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s-MX" sz="2000" b="1" i="1" dirty="0" smtClean="0">
                              <a:latin typeface="Cambria Math" panose="02040503050406030204" pitchFamily="18" charset="0"/>
                            </a:rPr>
                            <m:t>𝑶</m:t>
                          </m:r>
                        </m:e>
                        <m:sub>
                          <m:r>
                            <a:rPr lang="es-MX" sz="2000" b="1" i="1" dirty="0" smtClean="0">
                              <a:latin typeface="Cambria Math" panose="02040503050406030204" pitchFamily="18" charset="0"/>
                            </a:rPr>
                            <m:t>𝟐</m:t>
                          </m:r>
                        </m:sub>
                      </m:sSub>
                    </m:oMath>
                  </m:oMathPara>
                </a14:m>
                <a:endParaRPr lang="en-US" sz="2000" b="1" dirty="0"/>
              </a:p>
            </p:txBody>
          </p:sp>
        </mc:Choice>
        <mc:Fallback xmlns="">
          <p:sp>
            <p:nvSpPr>
              <p:cNvPr id="52" name="CuadroTexto 51"/>
              <p:cNvSpPr txBox="1">
                <a:spLocks noRot="1" noChangeAspect="1" noMove="1" noResize="1" noEditPoints="1" noAdjustHandles="1" noChangeArrowheads="1" noChangeShapeType="1" noTextEdit="1"/>
              </p:cNvSpPr>
              <p:nvPr/>
            </p:nvSpPr>
            <p:spPr>
              <a:xfrm>
                <a:off x="5915085" y="3523986"/>
                <a:ext cx="504825" cy="400110"/>
              </a:xfrm>
              <a:prstGeom prst="rect">
                <a:avLst/>
              </a:prstGeom>
              <a:blipFill rotWithShape="0">
                <a:blip r:embed="rId7"/>
                <a:stretch>
                  <a:fillRect b="-1515"/>
                </a:stretch>
              </a:blipFill>
            </p:spPr>
            <p:txBody>
              <a:bodyPr/>
              <a:lstStyle/>
              <a:p>
                <a:r>
                  <a:rPr lang="en-US">
                    <a:noFill/>
                  </a:rPr>
                  <a:t> </a:t>
                </a:r>
              </a:p>
            </p:txBody>
          </p:sp>
        </mc:Fallback>
      </mc:AlternateContent>
      <p:cxnSp>
        <p:nvCxnSpPr>
          <p:cNvPr id="39" name="Conector curvado 38"/>
          <p:cNvCxnSpPr/>
          <p:nvPr/>
        </p:nvCxnSpPr>
        <p:spPr>
          <a:xfrm>
            <a:off x="4486486" y="4269781"/>
            <a:ext cx="1428599" cy="398076"/>
          </a:xfrm>
          <a:prstGeom prst="curvedConnector3">
            <a:avLst>
              <a:gd name="adj1" fmla="val -1339"/>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Conector recto de flecha 12"/>
          <p:cNvCxnSpPr/>
          <p:nvPr/>
        </p:nvCxnSpPr>
        <p:spPr>
          <a:xfrm flipH="1">
            <a:off x="5829300" y="3963025"/>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ector recto de flecha 29"/>
          <p:cNvCxnSpPr/>
          <p:nvPr/>
        </p:nvCxnSpPr>
        <p:spPr>
          <a:xfrm flipH="1">
            <a:off x="5896035" y="4069726"/>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ector recto de flecha 30"/>
          <p:cNvCxnSpPr/>
          <p:nvPr/>
        </p:nvCxnSpPr>
        <p:spPr>
          <a:xfrm flipH="1">
            <a:off x="5962650" y="4184071"/>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Señal de prohibido 16"/>
          <p:cNvSpPr/>
          <p:nvPr/>
        </p:nvSpPr>
        <p:spPr>
          <a:xfrm>
            <a:off x="5415785" y="3330417"/>
            <a:ext cx="1485936" cy="1478617"/>
          </a:xfrm>
          <a:prstGeom prst="noSmoking">
            <a:avLst>
              <a:gd name="adj" fmla="val 6435"/>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83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6" presetClass="emph" presetSubtype="0" fill="hold" nodeType="withEffect">
                                  <p:stCondLst>
                                    <p:cond delay="0"/>
                                  </p:stCondLst>
                                  <p:childTnLst>
                                    <p:animScale>
                                      <p:cBhvr>
                                        <p:cTn id="8" dur="2000" fill="hold"/>
                                        <p:tgtEl>
                                          <p:spTgt spid="30"/>
                                        </p:tgtEl>
                                      </p:cBhvr>
                                      <p:by x="150000" y="150000"/>
                                    </p:animScale>
                                  </p:childTnLst>
                                </p:cTn>
                              </p:par>
                              <p:par>
                                <p:cTn id="9" presetID="6" presetClass="emph" presetSubtype="0" fill="hold" nodeType="withEffect">
                                  <p:stCondLst>
                                    <p:cond delay="0"/>
                                  </p:stCondLst>
                                  <p:childTnLst>
                                    <p:animScale>
                                      <p:cBhvr>
                                        <p:cTn id="10" dur="2000" fill="hold"/>
                                        <p:tgtEl>
                                          <p:spTgt spid="3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r>
              <a:rPr lang="en-US" sz="2000" dirty="0" smtClean="0"/>
              <a:t>Coronary </a:t>
            </a:r>
            <a:r>
              <a:rPr lang="en-US" sz="2000" dirty="0"/>
              <a:t>Circulation</a:t>
            </a:r>
          </a:p>
          <a:p>
            <a:pPr algn="l"/>
            <a:endParaRPr lang="en-US" dirty="0">
              <a:latin typeface="+mj-lt"/>
            </a:endParaRPr>
          </a:p>
        </p:txBody>
      </p:sp>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t="13629" b="27740"/>
          <a:stretch/>
        </p:blipFill>
        <p:spPr>
          <a:xfrm>
            <a:off x="1" y="6574226"/>
            <a:ext cx="1120588" cy="247917"/>
          </a:xfrm>
          <a:prstGeom prst="rect">
            <a:avLst/>
          </a:prstGeom>
        </p:spPr>
      </p:pic>
      <p:sp>
        <p:nvSpPr>
          <p:cNvPr id="7" name="Rectángulo 6"/>
          <p:cNvSpPr/>
          <p:nvPr/>
        </p:nvSpPr>
        <p:spPr>
          <a:xfrm>
            <a:off x="0" y="6266329"/>
            <a:ext cx="12192000" cy="5827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solidFill>
                  <a:schemeClr val="tx1"/>
                </a:solidFill>
                <a:latin typeface="+mj-lt"/>
              </a:rPr>
              <a:t>SSCP 2018, La Jolla, CA, USA 8-17 August 2018</a:t>
            </a:r>
            <a:endParaRPr lang="en-US" sz="1400" b="1" dirty="0">
              <a:solidFill>
                <a:schemeClr val="tx1"/>
              </a:solidFill>
              <a:latin typeface="+mj-lt"/>
            </a:endParaRPr>
          </a:p>
        </p:txBody>
      </p:sp>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l="20489" t="28687" b="23278"/>
          <a:stretch/>
        </p:blipFill>
        <p:spPr>
          <a:xfrm>
            <a:off x="1524000" y="6603113"/>
            <a:ext cx="2142565" cy="219027"/>
          </a:xfrm>
          <a:prstGeom prst="rect">
            <a:avLst/>
          </a:prstGeom>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4181135" y="6576663"/>
            <a:ext cx="740490" cy="206176"/>
          </a:xfrm>
          <a:prstGeom prst="rect">
            <a:avLst/>
          </a:prstGeom>
        </p:spPr>
      </p:pic>
      <p:sp>
        <p:nvSpPr>
          <p:cNvPr id="10" name="Marcador de número de diapositiva 9"/>
          <p:cNvSpPr>
            <a:spLocks noGrp="1"/>
          </p:cNvSpPr>
          <p:nvPr>
            <p:ph type="sldNum" sz="quarter" idx="12"/>
          </p:nvPr>
        </p:nvSpPr>
        <p:spPr/>
        <p:txBody>
          <a:bodyPr/>
          <a:lstStyle/>
          <a:p>
            <a:fld id="{062EA5A5-F449-456E-B444-A91810689C1F}" type="slidenum">
              <a:rPr lang="en-US" smtClean="0"/>
              <a:t>9</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41438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TotalTime>
  <Words>993</Words>
  <Application>Microsoft Office PowerPoint</Application>
  <PresentationFormat>Panorámica</PresentationFormat>
  <Paragraphs>212</Paragraphs>
  <Slides>23</Slides>
  <Notes>23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Cambria Math</vt:lpstr>
      <vt:lpstr>Lato</vt:lpstr>
      <vt:lpstr>Tema de Office</vt:lpstr>
      <vt:lpstr>2018 Summer School in Computational Cardiac Physiology</vt:lpstr>
      <vt:lpstr>Presentación de PowerPoint</vt:lpstr>
      <vt:lpstr>  Multiscale simulation of blood flow dynamics in the normal and ischemic coronary circulation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colorado cervantes</dc:creator>
  <cp:lastModifiedBy>ivan colorado cervantes</cp:lastModifiedBy>
  <cp:revision>30</cp:revision>
  <dcterms:created xsi:type="dcterms:W3CDTF">2018-07-29T14:44:21Z</dcterms:created>
  <dcterms:modified xsi:type="dcterms:W3CDTF">2018-08-09T22:25:35Z</dcterms:modified>
</cp:coreProperties>
</file>